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entury Gothic Paneuropean" panose="020B0502020202020204" pitchFamily="34" charset="0"/>
      <p:regular r:id="rId14"/>
    </p:embeddedFont>
    <p:embeddedFont>
      <p:font typeface="Century Gothic Paneuropean Bold" panose="020B0702020202020204" pitchFamily="34" charset="0"/>
      <p:regular r:id="rId15"/>
      <p:bold r:id="rId16"/>
    </p:embeddedFont>
    <p:embeddedFont>
      <p:font typeface="Cheddar" pitchFamily="2" charset="77"/>
      <p:regular r:id="rId17"/>
    </p:embeddedFont>
    <p:embeddedFont>
      <p:font typeface="Open Sans" panose="020B0606030504020204" pitchFamily="34" charset="0"/>
      <p:regular r:id="rId18"/>
      <p:bold r:id="rId19"/>
    </p:embeddedFont>
    <p:embeddedFont>
      <p:font typeface="Telegraf" pitchFamily="2" charset="77"/>
      <p:regular r:id="rId20"/>
    </p:embeddedFont>
    <p:embeddedFont>
      <p:font typeface="Telegraf Bold" pitchFamily="2" charset="77"/>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8" autoAdjust="0"/>
    <p:restoredTop sz="94599" autoAdjust="0"/>
  </p:normalViewPr>
  <p:slideViewPr>
    <p:cSldViewPr>
      <p:cViewPr varScale="1">
        <p:scale>
          <a:sx n="75" d="100"/>
          <a:sy n="75" d="100"/>
        </p:scale>
        <p:origin x="54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2.sv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34754" y="95442"/>
            <a:ext cx="13018493" cy="4344644"/>
          </a:xfrm>
          <a:prstGeom prst="rect">
            <a:avLst/>
          </a:prstGeom>
        </p:spPr>
        <p:txBody>
          <a:bodyPr lIns="0" tIns="0" rIns="0" bIns="0" rtlCol="0" anchor="t">
            <a:spAutoFit/>
          </a:bodyPr>
          <a:lstStyle/>
          <a:p>
            <a:pPr algn="ctr">
              <a:lnSpc>
                <a:spcPts val="17489"/>
              </a:lnSpc>
            </a:pPr>
            <a:r>
              <a:rPr lang="en-US" sz="12492" b="1">
                <a:solidFill>
                  <a:srgbClr val="000000"/>
                </a:solidFill>
                <a:latin typeface="Century Gothic Paneuropean Bold"/>
                <a:ea typeface="Century Gothic Paneuropean Bold"/>
                <a:cs typeface="Century Gothic Paneuropean Bold"/>
                <a:sym typeface="Century Gothic Paneuropean Bold"/>
              </a:rPr>
              <a:t> SUDOKU USING AI TECHNIQUES</a:t>
            </a:r>
          </a:p>
        </p:txBody>
      </p:sp>
      <p:sp>
        <p:nvSpPr>
          <p:cNvPr id="3" name="TextBox 3"/>
          <p:cNvSpPr txBox="1"/>
          <p:nvPr/>
        </p:nvSpPr>
        <p:spPr>
          <a:xfrm>
            <a:off x="1408485" y="5779662"/>
            <a:ext cx="8522150" cy="3530582"/>
          </a:xfrm>
          <a:prstGeom prst="rect">
            <a:avLst/>
          </a:prstGeom>
        </p:spPr>
        <p:txBody>
          <a:bodyPr lIns="0" tIns="0" rIns="0" bIns="0" rtlCol="0" anchor="t">
            <a:spAutoFit/>
          </a:bodyPr>
          <a:lstStyle/>
          <a:p>
            <a:pPr algn="l">
              <a:lnSpc>
                <a:spcPts val="5600"/>
              </a:lnSpc>
            </a:pPr>
            <a:r>
              <a:rPr lang="en-US" sz="4000" dirty="0">
                <a:solidFill>
                  <a:srgbClr val="000000"/>
                </a:solidFill>
                <a:latin typeface="Century Gothic Paneuropean"/>
                <a:ea typeface="Century Gothic Paneuropean"/>
                <a:cs typeface="Century Gothic Paneuropean"/>
                <a:sym typeface="Century Gothic Paneuropean"/>
              </a:rPr>
              <a:t>Team Member:</a:t>
            </a:r>
          </a:p>
          <a:p>
            <a:pPr algn="l">
              <a:lnSpc>
                <a:spcPts val="5460"/>
              </a:lnSpc>
            </a:pPr>
            <a:r>
              <a:rPr lang="en-US" sz="3900" dirty="0">
                <a:solidFill>
                  <a:srgbClr val="000000"/>
                </a:solidFill>
                <a:latin typeface="Century Gothic Paneuropean"/>
                <a:ea typeface="Century Gothic Paneuropean"/>
                <a:cs typeface="Century Gothic Paneuropean"/>
                <a:sym typeface="Century Gothic Paneuropean"/>
              </a:rPr>
              <a:t>Sharad Patel (00818264)</a:t>
            </a:r>
          </a:p>
          <a:p>
            <a:pPr algn="l">
              <a:lnSpc>
                <a:spcPts val="5600"/>
              </a:lnSpc>
            </a:pPr>
            <a:r>
              <a:rPr lang="en-US" sz="4000" dirty="0" err="1">
                <a:solidFill>
                  <a:srgbClr val="000000"/>
                </a:solidFill>
                <a:latin typeface="Century Gothic Paneuropean"/>
                <a:ea typeface="Century Gothic Paneuropean"/>
                <a:cs typeface="Century Gothic Paneuropean"/>
                <a:sym typeface="Century Gothic Paneuropean"/>
              </a:rPr>
              <a:t>Urvang</a:t>
            </a:r>
            <a:r>
              <a:rPr lang="en-US" sz="4000" dirty="0">
                <a:solidFill>
                  <a:srgbClr val="000000"/>
                </a:solidFill>
                <a:latin typeface="Century Gothic Paneuropean"/>
                <a:ea typeface="Century Gothic Paneuropean"/>
                <a:cs typeface="Century Gothic Paneuropean"/>
                <a:sym typeface="Century Gothic Paneuropean"/>
              </a:rPr>
              <a:t> Patel (00839397)</a:t>
            </a:r>
          </a:p>
          <a:p>
            <a:pPr algn="l">
              <a:lnSpc>
                <a:spcPts val="5600"/>
              </a:lnSpc>
            </a:pPr>
            <a:endParaRPr lang="en-US" sz="4000" dirty="0">
              <a:solidFill>
                <a:srgbClr val="000000"/>
              </a:solidFill>
              <a:latin typeface="Century Gothic Paneuropean"/>
              <a:ea typeface="Century Gothic Paneuropean"/>
              <a:cs typeface="Century Gothic Paneuropean"/>
              <a:sym typeface="Century Gothic Paneuropean"/>
            </a:endParaRPr>
          </a:p>
          <a:p>
            <a:pPr algn="l">
              <a:lnSpc>
                <a:spcPts val="5600"/>
              </a:lnSpc>
            </a:pPr>
            <a:r>
              <a:rPr lang="en-US" sz="4000" dirty="0">
                <a:solidFill>
                  <a:srgbClr val="000000"/>
                </a:solidFill>
                <a:latin typeface="Century Gothic Paneuropean"/>
                <a:ea typeface="Century Gothic Paneuropean"/>
                <a:cs typeface="Century Gothic Paneuropean"/>
                <a:sym typeface="Century Gothic Paneuropean"/>
              </a:rPr>
              <a:t>INTRO TO AI </a:t>
            </a:r>
          </a:p>
        </p:txBody>
      </p:sp>
      <p:grpSp>
        <p:nvGrpSpPr>
          <p:cNvPr id="4" name="Group 4"/>
          <p:cNvGrpSpPr/>
          <p:nvPr/>
        </p:nvGrpSpPr>
        <p:grpSpPr>
          <a:xfrm>
            <a:off x="16718943" y="-989670"/>
            <a:ext cx="1080715" cy="2956684"/>
            <a:chOff x="0" y="0"/>
            <a:chExt cx="284633" cy="778715"/>
          </a:xfrm>
        </p:grpSpPr>
        <p:sp>
          <p:nvSpPr>
            <p:cNvPr id="5" name="Freeform 5"/>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6" name="TextBox 6"/>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29352" y="9803843"/>
            <a:ext cx="19346704" cy="821917"/>
            <a:chOff x="0" y="0"/>
            <a:chExt cx="5095428" cy="216472"/>
          </a:xfrm>
        </p:grpSpPr>
        <p:sp>
          <p:nvSpPr>
            <p:cNvPr id="8" name="Freeform 8"/>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txBody>
            <a:bodyPr/>
            <a:lstStyle/>
            <a:p>
              <a:endParaRPr lang="en-US"/>
            </a:p>
          </p:txBody>
        </p:sp>
        <p:sp>
          <p:nvSpPr>
            <p:cNvPr id="9" name="TextBox 9"/>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6092" b="6092"/>
          <a:stretch>
            <a:fillRect/>
          </a:stretch>
        </p:blipFill>
        <p:spPr>
          <a:xfrm>
            <a:off x="468525" y="1081467"/>
            <a:ext cx="17270111" cy="8906573"/>
          </a:xfrm>
          <a:prstGeom prst="rect">
            <a:avLst/>
          </a:prstGeom>
        </p:spPr>
      </p:pic>
      <p:sp>
        <p:nvSpPr>
          <p:cNvPr id="3" name="TextBox 3"/>
          <p:cNvSpPr txBox="1"/>
          <p:nvPr/>
        </p:nvSpPr>
        <p:spPr>
          <a:xfrm>
            <a:off x="2407289" y="-66232"/>
            <a:ext cx="12528047" cy="1094932"/>
          </a:xfrm>
          <a:prstGeom prst="rect">
            <a:avLst/>
          </a:prstGeom>
        </p:spPr>
        <p:txBody>
          <a:bodyPr lIns="0" tIns="0" rIns="0" bIns="0" rtlCol="0" anchor="t">
            <a:spAutoFit/>
          </a:bodyPr>
          <a:lstStyle/>
          <a:p>
            <a:pPr algn="ctr">
              <a:lnSpc>
                <a:spcPts val="8949"/>
              </a:lnSpc>
            </a:pPr>
            <a:r>
              <a:rPr lang="en-US" sz="6392" b="1">
                <a:solidFill>
                  <a:srgbClr val="000000"/>
                </a:solidFill>
                <a:latin typeface="Century Gothic Paneuropean Bold"/>
                <a:ea typeface="Century Gothic Paneuropean Bold"/>
                <a:cs typeface="Century Gothic Paneuropean Bold"/>
                <a:sym typeface="Century Gothic Paneuropean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50481" y="4013348"/>
            <a:ext cx="12387037" cy="2031703"/>
          </a:xfrm>
          <a:prstGeom prst="rect">
            <a:avLst/>
          </a:prstGeom>
        </p:spPr>
        <p:txBody>
          <a:bodyPr lIns="0" tIns="0" rIns="0" bIns="0" rtlCol="0" anchor="t">
            <a:spAutoFit/>
          </a:bodyPr>
          <a:lstStyle/>
          <a:p>
            <a:pPr algn="ctr">
              <a:lnSpc>
                <a:spcPts val="16641"/>
              </a:lnSpc>
            </a:pPr>
            <a:r>
              <a:rPr lang="en-US" sz="11886" b="1">
                <a:solidFill>
                  <a:srgbClr val="000000"/>
                </a:solidFill>
                <a:latin typeface="Century Gothic Paneuropean Bold"/>
                <a:ea typeface="Century Gothic Paneuropean Bold"/>
                <a:cs typeface="Century Gothic Paneuropean Bold"/>
                <a:sym typeface="Century Gothic Paneuropean Bold"/>
              </a:rPr>
              <a:t>THANK YOU</a:t>
            </a:r>
          </a:p>
        </p:txBody>
      </p:sp>
      <p:grpSp>
        <p:nvGrpSpPr>
          <p:cNvPr id="3" name="Group 3"/>
          <p:cNvGrpSpPr/>
          <p:nvPr/>
        </p:nvGrpSpPr>
        <p:grpSpPr>
          <a:xfrm>
            <a:off x="16718943" y="-989670"/>
            <a:ext cx="1080715" cy="2956684"/>
            <a:chOff x="0" y="0"/>
            <a:chExt cx="284633" cy="778715"/>
          </a:xfrm>
        </p:grpSpPr>
        <p:sp>
          <p:nvSpPr>
            <p:cNvPr id="4" name="Freeform 4"/>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5" name="TextBox 5"/>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29352" y="9803843"/>
            <a:ext cx="19346704" cy="821917"/>
            <a:chOff x="0" y="0"/>
            <a:chExt cx="5095428" cy="216472"/>
          </a:xfrm>
        </p:grpSpPr>
        <p:sp>
          <p:nvSpPr>
            <p:cNvPr id="7" name="Freeform 7"/>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txBody>
            <a:bodyPr/>
            <a:lstStyle/>
            <a:p>
              <a:endParaRPr lang="en-US"/>
            </a:p>
          </p:txBody>
        </p:sp>
        <p:sp>
          <p:nvSpPr>
            <p:cNvPr id="8" name="TextBox 8"/>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488343" y="-989670"/>
            <a:ext cx="1080715" cy="2956684"/>
            <a:chOff x="0" y="0"/>
            <a:chExt cx="284633" cy="778715"/>
          </a:xfrm>
        </p:grpSpPr>
        <p:sp>
          <p:nvSpPr>
            <p:cNvPr id="12" name="Freeform 12"/>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3" name="TextBox 13"/>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875411" y="1693058"/>
            <a:ext cx="8537178" cy="1392115"/>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PROJECT TOPIC </a:t>
            </a:r>
          </a:p>
        </p:txBody>
      </p:sp>
      <p:sp>
        <p:nvSpPr>
          <p:cNvPr id="9" name="TextBox 9"/>
          <p:cNvSpPr txBox="1"/>
          <p:nvPr/>
        </p:nvSpPr>
        <p:spPr>
          <a:xfrm>
            <a:off x="2916614" y="4093645"/>
            <a:ext cx="12454772" cy="2526912"/>
          </a:xfrm>
          <a:prstGeom prst="rect">
            <a:avLst/>
          </a:prstGeom>
        </p:spPr>
        <p:txBody>
          <a:bodyPr lIns="0" tIns="0" rIns="0" bIns="0" rtlCol="0" anchor="t">
            <a:spAutoFit/>
          </a:bodyPr>
          <a:lstStyle/>
          <a:p>
            <a:pPr algn="ctr">
              <a:lnSpc>
                <a:spcPts val="5096"/>
              </a:lnSpc>
            </a:pPr>
            <a:r>
              <a:rPr lang="en-US" sz="3640">
                <a:solidFill>
                  <a:srgbClr val="000000"/>
                </a:solidFill>
                <a:latin typeface="Century Gothic Paneuropean"/>
                <a:ea typeface="Century Gothic Paneuropean"/>
                <a:cs typeface="Century Gothic Paneuropean"/>
                <a:sym typeface="Century Gothic Paneuropean"/>
              </a:rPr>
              <a:t>Project Title:</a:t>
            </a:r>
          </a:p>
          <a:p>
            <a:pPr algn="ctr">
              <a:lnSpc>
                <a:spcPts val="5096"/>
              </a:lnSpc>
            </a:pPr>
            <a:r>
              <a:rPr lang="en-US" sz="3640">
                <a:solidFill>
                  <a:srgbClr val="000000"/>
                </a:solidFill>
                <a:latin typeface="Century Gothic Paneuropean"/>
                <a:ea typeface="Century Gothic Paneuropean"/>
                <a:cs typeface="Century Gothic Paneuropean"/>
                <a:sym typeface="Century Gothic Paneuropean"/>
              </a:rPr>
              <a:t>“Solving Sudoku using AI Search Algorithms and Heuristics”</a:t>
            </a:r>
          </a:p>
          <a:p>
            <a:pPr algn="ctr">
              <a:lnSpc>
                <a:spcPts val="5096"/>
              </a:lnSpc>
            </a:pPr>
            <a:endParaRPr lang="en-US" sz="3640">
              <a:solidFill>
                <a:srgbClr val="000000"/>
              </a:solidFill>
              <a:latin typeface="Century Gothic Paneuropean"/>
              <a:ea typeface="Century Gothic Paneuropean"/>
              <a:cs typeface="Century Gothic Paneuropean"/>
              <a:sym typeface="Century Gothic Paneuropean"/>
            </a:endParaRP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5411"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OBJECTIVE</a:t>
            </a:r>
          </a:p>
        </p:txBody>
      </p:sp>
      <p:sp>
        <p:nvSpPr>
          <p:cNvPr id="3" name="TextBox 3"/>
          <p:cNvSpPr txBox="1"/>
          <p:nvPr/>
        </p:nvSpPr>
        <p:spPr>
          <a:xfrm>
            <a:off x="3130694" y="4086777"/>
            <a:ext cx="12026612" cy="4441437"/>
          </a:xfrm>
          <a:prstGeom prst="rect">
            <a:avLst/>
          </a:prstGeom>
        </p:spPr>
        <p:txBody>
          <a:bodyPr lIns="0" tIns="0" rIns="0" bIns="0" rtlCol="0" anchor="t">
            <a:spAutoFit/>
          </a:bodyPr>
          <a:lstStyle/>
          <a:p>
            <a:pPr algn="l">
              <a:lnSpc>
                <a:spcPts val="5096"/>
              </a:lnSpc>
            </a:pPr>
            <a:r>
              <a:rPr lang="en-US" sz="3640">
                <a:solidFill>
                  <a:srgbClr val="000000"/>
                </a:solidFill>
                <a:latin typeface="Century Gothic Paneuropean"/>
                <a:ea typeface="Century Gothic Paneuropean"/>
                <a:cs typeface="Century Gothic Paneuropean"/>
                <a:sym typeface="Century Gothic Paneuropean"/>
              </a:rPr>
              <a:t>To implement and evaluate AI-based search algorithms (DFS, BFS, Greedy, A*) for solving Sudoku puzzles. The aim is to measure their efficiency based on execution time and number of nodes explored, and determine which algorithm is best suited for puzzles of varying complexity.</a:t>
            </a:r>
          </a:p>
          <a:p>
            <a:pPr algn="l">
              <a:lnSpc>
                <a:spcPts val="5096"/>
              </a:lnSpc>
            </a:pPr>
            <a:endParaRPr lang="en-US" sz="3640">
              <a:solidFill>
                <a:srgbClr val="000000"/>
              </a:solidFill>
              <a:latin typeface="Century Gothic Paneuropean"/>
              <a:ea typeface="Century Gothic Paneuropean"/>
              <a:cs typeface="Century Gothic Paneuropean"/>
              <a:sym typeface="Century Gothic Paneuropean"/>
            </a:endParaRPr>
          </a:p>
        </p:txBody>
      </p:sp>
      <p:grpSp>
        <p:nvGrpSpPr>
          <p:cNvPr id="4" name="Group 4"/>
          <p:cNvGrpSpPr/>
          <p:nvPr/>
        </p:nvGrpSpPr>
        <p:grpSpPr>
          <a:xfrm>
            <a:off x="16718943" y="-989670"/>
            <a:ext cx="1080715" cy="2956684"/>
            <a:chOff x="0" y="0"/>
            <a:chExt cx="284633" cy="778715"/>
          </a:xfrm>
        </p:grpSpPr>
        <p:sp>
          <p:nvSpPr>
            <p:cNvPr id="5" name="Freeform 5"/>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6" name="TextBox 6"/>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29352" y="9803843"/>
            <a:ext cx="19346704" cy="821917"/>
            <a:chOff x="0" y="0"/>
            <a:chExt cx="5095428" cy="216472"/>
          </a:xfrm>
        </p:grpSpPr>
        <p:sp>
          <p:nvSpPr>
            <p:cNvPr id="8" name="Freeform 8"/>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9" name="TextBox 9"/>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0770" y="876300"/>
            <a:ext cx="15149885"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DATASET</a:t>
            </a:r>
          </a:p>
        </p:txBody>
      </p:sp>
      <p:sp>
        <p:nvSpPr>
          <p:cNvPr id="3" name="TextBox 3"/>
          <p:cNvSpPr txBox="1"/>
          <p:nvPr/>
        </p:nvSpPr>
        <p:spPr>
          <a:xfrm>
            <a:off x="3080616" y="3018498"/>
            <a:ext cx="12130193" cy="4441437"/>
          </a:xfrm>
          <a:prstGeom prst="rect">
            <a:avLst/>
          </a:prstGeom>
        </p:spPr>
        <p:txBody>
          <a:bodyPr lIns="0" tIns="0" rIns="0" bIns="0" rtlCol="0" anchor="t">
            <a:spAutoFit/>
          </a:bodyPr>
          <a:lstStyle/>
          <a:p>
            <a:pPr algn="l">
              <a:lnSpc>
                <a:spcPts val="5096"/>
              </a:lnSpc>
            </a:pPr>
            <a:r>
              <a:rPr lang="en-US" sz="3640">
                <a:solidFill>
                  <a:srgbClr val="000000"/>
                </a:solidFill>
                <a:latin typeface="Century Gothic Paneuropean"/>
                <a:ea typeface="Century Gothic Paneuropean"/>
                <a:cs typeface="Century Gothic Paneuropean"/>
                <a:sym typeface="Century Gothic Paneuropean"/>
              </a:rPr>
              <a:t>The project uses multiple manually curated Sudoku puzzles of varying difficulties (easy to hard), each stored in a 9x9 CSV format. These files simulate real-world logic puzzles and serve as input for algorithmic evaluation.</a:t>
            </a:r>
          </a:p>
          <a:p>
            <a:pPr algn="l">
              <a:lnSpc>
                <a:spcPts val="5096"/>
              </a:lnSpc>
            </a:pPr>
            <a:endParaRPr lang="en-US" sz="3640">
              <a:solidFill>
                <a:srgbClr val="000000"/>
              </a:solidFill>
              <a:latin typeface="Century Gothic Paneuropean"/>
              <a:ea typeface="Century Gothic Paneuropean"/>
              <a:cs typeface="Century Gothic Paneuropean"/>
              <a:sym typeface="Century Gothic Paneuropean"/>
            </a:endParaRPr>
          </a:p>
          <a:p>
            <a:pPr algn="l">
              <a:lnSpc>
                <a:spcPts val="5096"/>
              </a:lnSpc>
            </a:pPr>
            <a:endParaRPr lang="en-US" sz="3640">
              <a:solidFill>
                <a:srgbClr val="000000"/>
              </a:solidFill>
              <a:latin typeface="Century Gothic Paneuropean"/>
              <a:ea typeface="Century Gothic Paneuropean"/>
              <a:cs typeface="Century Gothic Paneuropean"/>
              <a:sym typeface="Century Gothic Paneuropean"/>
            </a:endParaRPr>
          </a:p>
        </p:txBody>
      </p:sp>
      <p:grpSp>
        <p:nvGrpSpPr>
          <p:cNvPr id="4" name="Group 4"/>
          <p:cNvGrpSpPr/>
          <p:nvPr/>
        </p:nvGrpSpPr>
        <p:grpSpPr>
          <a:xfrm>
            <a:off x="16718943" y="-989670"/>
            <a:ext cx="1080715" cy="2956684"/>
            <a:chOff x="0" y="0"/>
            <a:chExt cx="284633" cy="778715"/>
          </a:xfrm>
        </p:grpSpPr>
        <p:sp>
          <p:nvSpPr>
            <p:cNvPr id="5" name="Freeform 5"/>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6" name="TextBox 6"/>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29352" y="9803843"/>
            <a:ext cx="19346704" cy="821917"/>
            <a:chOff x="0" y="0"/>
            <a:chExt cx="5095428" cy="216472"/>
          </a:xfrm>
        </p:grpSpPr>
        <p:sp>
          <p:nvSpPr>
            <p:cNvPr id="8" name="Freeform 8"/>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9" name="TextBox 9"/>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0770" y="876300"/>
            <a:ext cx="15149885"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APPROACH </a:t>
            </a:r>
          </a:p>
        </p:txBody>
      </p:sp>
      <p:sp>
        <p:nvSpPr>
          <p:cNvPr id="3" name="TextBox 3"/>
          <p:cNvSpPr txBox="1"/>
          <p:nvPr/>
        </p:nvSpPr>
        <p:spPr>
          <a:xfrm>
            <a:off x="3080616" y="3018498"/>
            <a:ext cx="12130193" cy="1888737"/>
          </a:xfrm>
          <a:prstGeom prst="rect">
            <a:avLst/>
          </a:prstGeom>
        </p:spPr>
        <p:txBody>
          <a:bodyPr lIns="0" tIns="0" rIns="0" bIns="0" rtlCol="0" anchor="t">
            <a:spAutoFit/>
          </a:bodyPr>
          <a:lstStyle/>
          <a:p>
            <a:pPr algn="l">
              <a:lnSpc>
                <a:spcPts val="5096"/>
              </a:lnSpc>
            </a:pPr>
            <a:r>
              <a:rPr lang="en-US" sz="3640" b="1">
                <a:solidFill>
                  <a:srgbClr val="000000"/>
                </a:solidFill>
                <a:latin typeface="Century Gothic Paneuropean Bold"/>
                <a:ea typeface="Century Gothic Paneuropean Bold"/>
                <a:cs typeface="Century Gothic Paneuropean Bold"/>
                <a:sym typeface="Century Gothic Paneuropean Bold"/>
              </a:rPr>
              <a:t>Problem Modeling:</a:t>
            </a:r>
            <a:r>
              <a:rPr lang="en-US" sz="3640">
                <a:solidFill>
                  <a:srgbClr val="000000"/>
                </a:solidFill>
                <a:latin typeface="Century Gothic Paneuropean"/>
                <a:ea typeface="Century Gothic Paneuropean"/>
                <a:cs typeface="Century Gothic Paneuropean"/>
                <a:sym typeface="Century Gothic Paneuropean"/>
              </a:rPr>
              <a:t> Sudoku is framed as a Constraint Satisfaction Problem (CSP) with variables, domains, and constraints.</a:t>
            </a:r>
          </a:p>
        </p:txBody>
      </p:sp>
      <p:sp>
        <p:nvSpPr>
          <p:cNvPr id="4" name="TextBox 4"/>
          <p:cNvSpPr txBox="1"/>
          <p:nvPr/>
        </p:nvSpPr>
        <p:spPr>
          <a:xfrm>
            <a:off x="3080616" y="5076825"/>
            <a:ext cx="12130193" cy="3803262"/>
          </a:xfrm>
          <a:prstGeom prst="rect">
            <a:avLst/>
          </a:prstGeom>
        </p:spPr>
        <p:txBody>
          <a:bodyPr lIns="0" tIns="0" rIns="0" bIns="0" rtlCol="0" anchor="t">
            <a:spAutoFit/>
          </a:bodyPr>
          <a:lstStyle/>
          <a:p>
            <a:pPr algn="l">
              <a:lnSpc>
                <a:spcPts val="5096"/>
              </a:lnSpc>
            </a:pPr>
            <a:r>
              <a:rPr lang="en-US" sz="3640" b="1">
                <a:solidFill>
                  <a:srgbClr val="000000"/>
                </a:solidFill>
                <a:latin typeface="Century Gothic Paneuropean Bold"/>
                <a:ea typeface="Century Gothic Paneuropean Bold"/>
                <a:cs typeface="Century Gothic Paneuropean Bold"/>
                <a:sym typeface="Century Gothic Paneuropean Bold"/>
              </a:rPr>
              <a:t>Search Algorithms to be Implemented:</a:t>
            </a:r>
          </a:p>
          <a:p>
            <a:pPr marL="785932" lvl="1" indent="-392966" algn="l">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DFS (Backtracking) – baseline recursive solver.</a:t>
            </a:r>
          </a:p>
          <a:p>
            <a:pPr marL="785932" lvl="1" indent="-392966" algn="l">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BFS (Breadth-First Search) – level-wise exploration of possible states.</a:t>
            </a:r>
          </a:p>
          <a:p>
            <a:pPr marL="785932" lvl="1" indent="-392966" algn="l">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Greedy Search – selects values with least conflicts.</a:t>
            </a:r>
          </a:p>
          <a:p>
            <a:pPr marL="785932" lvl="1" indent="-392966" algn="l">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A* – uses cost and heuristic to guide search.</a:t>
            </a:r>
          </a:p>
        </p:txBody>
      </p:sp>
      <p:grpSp>
        <p:nvGrpSpPr>
          <p:cNvPr id="5" name="Group 5"/>
          <p:cNvGrpSpPr/>
          <p:nvPr/>
        </p:nvGrpSpPr>
        <p:grpSpPr>
          <a:xfrm>
            <a:off x="16718943" y="-989670"/>
            <a:ext cx="1080715" cy="2956684"/>
            <a:chOff x="0" y="0"/>
            <a:chExt cx="284633" cy="778715"/>
          </a:xfrm>
        </p:grpSpPr>
        <p:sp>
          <p:nvSpPr>
            <p:cNvPr id="6" name="Freeform 6"/>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29352" y="9803843"/>
            <a:ext cx="19346704" cy="821917"/>
            <a:chOff x="0" y="0"/>
            <a:chExt cx="5095428" cy="216472"/>
          </a:xfrm>
        </p:grpSpPr>
        <p:sp>
          <p:nvSpPr>
            <p:cNvPr id="9" name="Freeform 9"/>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p:cNvGrpSpPr/>
          <p:nvPr/>
        </p:nvGrpSpPr>
        <p:grpSpPr>
          <a:xfrm>
            <a:off x="488343" y="-989670"/>
            <a:ext cx="1080715" cy="2956684"/>
            <a:chOff x="0" y="0"/>
            <a:chExt cx="284633" cy="778715"/>
          </a:xfrm>
        </p:grpSpPr>
        <p:sp>
          <p:nvSpPr>
            <p:cNvPr id="14" name="Freeform 14"/>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FFF"/>
        </a:solidFill>
        <a:effectLst/>
      </p:bgPr>
    </p:bg>
    <p:spTree>
      <p:nvGrpSpPr>
        <p:cNvPr id="1" name=""/>
        <p:cNvGrpSpPr/>
        <p:nvPr/>
      </p:nvGrpSpPr>
      <p:grpSpPr>
        <a:xfrm>
          <a:off x="0" y="0"/>
          <a:ext cx="0" cy="0"/>
          <a:chOff x="0" y="0"/>
          <a:chExt cx="0" cy="0"/>
        </a:xfrm>
      </p:grpSpPr>
      <p:grpSp>
        <p:nvGrpSpPr>
          <p:cNvPr id="2" name="Group 2"/>
          <p:cNvGrpSpPr/>
          <p:nvPr/>
        </p:nvGrpSpPr>
        <p:grpSpPr>
          <a:xfrm>
            <a:off x="-1" y="4155435"/>
            <a:ext cx="18288001" cy="5244025"/>
            <a:chOff x="0" y="0"/>
            <a:chExt cx="5021300" cy="1381142"/>
          </a:xfrm>
        </p:grpSpPr>
        <p:sp>
          <p:nvSpPr>
            <p:cNvPr id="3" name="Freeform 3"/>
            <p:cNvSpPr/>
            <p:nvPr/>
          </p:nvSpPr>
          <p:spPr>
            <a:xfrm>
              <a:off x="0" y="0"/>
              <a:ext cx="5021300" cy="1381142"/>
            </a:xfrm>
            <a:custGeom>
              <a:avLst/>
              <a:gdLst/>
              <a:ahLst/>
              <a:cxnLst/>
              <a:rect l="l" t="t" r="r" b="b"/>
              <a:pathLst>
                <a:path w="5021300" h="1381142">
                  <a:moveTo>
                    <a:pt x="0" y="0"/>
                  </a:moveTo>
                  <a:lnTo>
                    <a:pt x="5021300" y="0"/>
                  </a:lnTo>
                  <a:lnTo>
                    <a:pt x="5021300" y="1381142"/>
                  </a:lnTo>
                  <a:lnTo>
                    <a:pt x="0" y="1381142"/>
                  </a:lnTo>
                  <a:close/>
                </a:path>
              </a:pathLst>
            </a:custGeom>
            <a:solidFill>
              <a:srgbClr val="FAE7BC">
                <a:alpha val="14902"/>
              </a:srgbClr>
            </a:solidFill>
            <a:ln w="57150" cap="sq">
              <a:solidFill>
                <a:srgbClr val="000000">
                  <a:alpha val="14902"/>
                </a:srgbClr>
              </a:solidFill>
              <a:prstDash val="solid"/>
              <a:miter/>
            </a:ln>
          </p:spPr>
          <p:txBody>
            <a:bodyPr/>
            <a:lstStyle/>
            <a:p>
              <a:endParaRPr lang="en-US"/>
            </a:p>
          </p:txBody>
        </p:sp>
        <p:sp>
          <p:nvSpPr>
            <p:cNvPr id="4" name="TextBox 4"/>
            <p:cNvSpPr txBox="1"/>
            <p:nvPr/>
          </p:nvSpPr>
          <p:spPr>
            <a:xfrm>
              <a:off x="0" y="-9525"/>
              <a:ext cx="5021300" cy="1390667"/>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5" name="Group 5"/>
          <p:cNvGrpSpPr/>
          <p:nvPr/>
        </p:nvGrpSpPr>
        <p:grpSpPr>
          <a:xfrm>
            <a:off x="1473738" y="3212950"/>
            <a:ext cx="1306762" cy="1306762"/>
            <a:chOff x="0" y="0"/>
            <a:chExt cx="812800" cy="812800"/>
          </a:xfrm>
        </p:grpSpPr>
        <p:sp>
          <p:nvSpPr>
            <p:cNvPr id="6" name="Freeform 6"/>
            <p:cNvSpPr/>
            <p:nvPr/>
          </p:nvSpPr>
          <p:spPr>
            <a:xfrm>
              <a:off x="0" y="0"/>
              <a:ext cx="812800"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494848"/>
            </a:solidFill>
          </p:spPr>
          <p:txBody>
            <a:bodyPr/>
            <a:lstStyle/>
            <a:p>
              <a:endParaRPr lang="en-US"/>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5150"/>
                </a:lnSpc>
              </a:pPr>
              <a:r>
                <a:rPr lang="en-US" sz="5000" spc="355">
                  <a:solidFill>
                    <a:srgbClr val="FDF8F8"/>
                  </a:solidFill>
                  <a:latin typeface="Cheddar"/>
                  <a:ea typeface="Cheddar"/>
                  <a:cs typeface="Cheddar"/>
                  <a:sym typeface="Cheddar"/>
                </a:rPr>
                <a:t>01</a:t>
              </a:r>
            </a:p>
          </p:txBody>
        </p:sp>
      </p:grpSp>
      <p:grpSp>
        <p:nvGrpSpPr>
          <p:cNvPr id="8" name="Group 8"/>
          <p:cNvGrpSpPr/>
          <p:nvPr/>
        </p:nvGrpSpPr>
        <p:grpSpPr>
          <a:xfrm>
            <a:off x="6150276" y="3135671"/>
            <a:ext cx="1306762" cy="1306762"/>
            <a:chOff x="0" y="0"/>
            <a:chExt cx="812800" cy="812800"/>
          </a:xfrm>
        </p:grpSpPr>
        <p:sp>
          <p:nvSpPr>
            <p:cNvPr id="9" name="Freeform 9"/>
            <p:cNvSpPr/>
            <p:nvPr/>
          </p:nvSpPr>
          <p:spPr>
            <a:xfrm>
              <a:off x="0" y="0"/>
              <a:ext cx="812800"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494848"/>
            </a:solidFill>
          </p:spPr>
          <p:txBody>
            <a:bodyPr/>
            <a:lstStyle/>
            <a:p>
              <a:endParaRPr lang="en-US"/>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5150"/>
                </a:lnSpc>
              </a:pPr>
              <a:r>
                <a:rPr lang="en-US" sz="5000" spc="355">
                  <a:solidFill>
                    <a:srgbClr val="FDF8F8"/>
                  </a:solidFill>
                  <a:latin typeface="Cheddar"/>
                  <a:ea typeface="Cheddar"/>
                  <a:cs typeface="Cheddar"/>
                  <a:sym typeface="Cheddar"/>
                </a:rPr>
                <a:t>02</a:t>
              </a:r>
            </a:p>
          </p:txBody>
        </p:sp>
      </p:grpSp>
      <p:grpSp>
        <p:nvGrpSpPr>
          <p:cNvPr id="11" name="Group 11"/>
          <p:cNvGrpSpPr/>
          <p:nvPr/>
        </p:nvGrpSpPr>
        <p:grpSpPr>
          <a:xfrm>
            <a:off x="10828888" y="3135671"/>
            <a:ext cx="1306762" cy="1306762"/>
            <a:chOff x="0" y="0"/>
            <a:chExt cx="812800" cy="812800"/>
          </a:xfrm>
        </p:grpSpPr>
        <p:sp>
          <p:nvSpPr>
            <p:cNvPr id="12" name="Freeform 12"/>
            <p:cNvSpPr/>
            <p:nvPr/>
          </p:nvSpPr>
          <p:spPr>
            <a:xfrm>
              <a:off x="0" y="0"/>
              <a:ext cx="812800"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494848"/>
            </a:solidFill>
          </p:spPr>
          <p:txBody>
            <a:bodyPr/>
            <a:lstStyle/>
            <a:p>
              <a:endParaRPr lang="en-US"/>
            </a:p>
          </p:txBody>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5150"/>
                </a:lnSpc>
              </a:pPr>
              <a:r>
                <a:rPr lang="en-US" sz="5000" spc="355">
                  <a:solidFill>
                    <a:srgbClr val="FDF8F8"/>
                  </a:solidFill>
                  <a:latin typeface="Cheddar"/>
                  <a:ea typeface="Cheddar"/>
                  <a:cs typeface="Cheddar"/>
                  <a:sym typeface="Cheddar"/>
                </a:rPr>
                <a:t>03</a:t>
              </a:r>
            </a:p>
          </p:txBody>
        </p:sp>
      </p:grpSp>
      <p:sp>
        <p:nvSpPr>
          <p:cNvPr id="14" name="TextBox 14"/>
          <p:cNvSpPr txBox="1"/>
          <p:nvPr/>
        </p:nvSpPr>
        <p:spPr>
          <a:xfrm>
            <a:off x="811437" y="5760668"/>
            <a:ext cx="3393233" cy="2742565"/>
          </a:xfrm>
          <a:prstGeom prst="rect">
            <a:avLst/>
          </a:prstGeom>
        </p:spPr>
        <p:txBody>
          <a:bodyPr lIns="0" tIns="0" rIns="0" bIns="0" rtlCol="0" anchor="t">
            <a:spAutoFit/>
          </a:bodyPr>
          <a:lstStyle/>
          <a:p>
            <a:pPr marL="431802" lvl="1" indent="-215901" algn="l">
              <a:lnSpc>
                <a:spcPts val="3080"/>
              </a:lnSpc>
              <a:buFont typeface="Arial"/>
              <a:buChar char="•"/>
            </a:pPr>
            <a:r>
              <a:rPr lang="en-US" sz="2000">
                <a:solidFill>
                  <a:srgbClr val="290606"/>
                </a:solidFill>
                <a:latin typeface="Telegraf"/>
                <a:ea typeface="Telegraf"/>
                <a:cs typeface="Telegraf"/>
                <a:sym typeface="Telegraf"/>
              </a:rPr>
              <a:t>A recursive backtracking approach.</a:t>
            </a:r>
          </a:p>
          <a:p>
            <a:pPr marL="431802" lvl="1" indent="-215901" algn="l">
              <a:lnSpc>
                <a:spcPts val="3080"/>
              </a:lnSpc>
              <a:buFont typeface="Arial"/>
              <a:buChar char="•"/>
            </a:pPr>
            <a:r>
              <a:rPr lang="en-US" sz="2000">
                <a:solidFill>
                  <a:srgbClr val="290606"/>
                </a:solidFill>
                <a:latin typeface="Telegraf"/>
                <a:ea typeface="Telegraf"/>
                <a:cs typeface="Telegraf"/>
                <a:sym typeface="Telegraf"/>
              </a:rPr>
              <a:t>Fast on simpler puzzles.</a:t>
            </a:r>
          </a:p>
          <a:p>
            <a:pPr marL="431802" lvl="1" indent="-215901" algn="l">
              <a:lnSpc>
                <a:spcPts val="3080"/>
              </a:lnSpc>
              <a:buFont typeface="Arial"/>
              <a:buChar char="•"/>
            </a:pPr>
            <a:r>
              <a:rPr lang="en-US" sz="2000">
                <a:solidFill>
                  <a:srgbClr val="290606"/>
                </a:solidFill>
                <a:latin typeface="Telegraf"/>
                <a:ea typeface="Telegraf"/>
                <a:cs typeface="Telegraf"/>
                <a:sym typeface="Telegraf"/>
              </a:rPr>
              <a:t>Backtracks when conflicts arise.</a:t>
            </a:r>
          </a:p>
          <a:p>
            <a:pPr algn="l">
              <a:lnSpc>
                <a:spcPts val="3080"/>
              </a:lnSpc>
            </a:pPr>
            <a:endParaRPr lang="en-US" sz="2000">
              <a:solidFill>
                <a:srgbClr val="290606"/>
              </a:solidFill>
              <a:latin typeface="Telegraf"/>
              <a:ea typeface="Telegraf"/>
              <a:cs typeface="Telegraf"/>
              <a:sym typeface="Telegraf"/>
            </a:endParaRPr>
          </a:p>
          <a:p>
            <a:pPr algn="l">
              <a:lnSpc>
                <a:spcPts val="3080"/>
              </a:lnSpc>
            </a:pPr>
            <a:endParaRPr lang="en-US" sz="2000">
              <a:solidFill>
                <a:srgbClr val="290606"/>
              </a:solidFill>
              <a:latin typeface="Telegraf"/>
              <a:ea typeface="Telegraf"/>
              <a:cs typeface="Telegraf"/>
              <a:sym typeface="Telegraf"/>
            </a:endParaRPr>
          </a:p>
        </p:txBody>
      </p:sp>
      <p:sp>
        <p:nvSpPr>
          <p:cNvPr id="15" name="TextBox 15"/>
          <p:cNvSpPr txBox="1"/>
          <p:nvPr/>
        </p:nvSpPr>
        <p:spPr>
          <a:xfrm>
            <a:off x="133752" y="4671696"/>
            <a:ext cx="4374552" cy="895984"/>
          </a:xfrm>
          <a:prstGeom prst="rect">
            <a:avLst/>
          </a:prstGeom>
        </p:spPr>
        <p:txBody>
          <a:bodyPr lIns="0" tIns="0" rIns="0" bIns="0" rtlCol="0" anchor="t">
            <a:spAutoFit/>
          </a:bodyPr>
          <a:lstStyle/>
          <a:p>
            <a:pPr algn="ctr">
              <a:lnSpc>
                <a:spcPts val="3640"/>
              </a:lnSpc>
            </a:pPr>
            <a:r>
              <a:rPr lang="en-US" sz="2600" b="1">
                <a:solidFill>
                  <a:srgbClr val="000000"/>
                </a:solidFill>
                <a:latin typeface="Century Gothic Paneuropean Bold"/>
                <a:ea typeface="Century Gothic Paneuropean Bold"/>
                <a:cs typeface="Century Gothic Paneuropean Bold"/>
                <a:sym typeface="Century Gothic Paneuropean Bold"/>
              </a:rPr>
              <a:t>DFS </a:t>
            </a:r>
          </a:p>
          <a:p>
            <a:pPr algn="ctr">
              <a:lnSpc>
                <a:spcPts val="3640"/>
              </a:lnSpc>
              <a:spcBef>
                <a:spcPct val="0"/>
              </a:spcBef>
            </a:pPr>
            <a:r>
              <a:rPr lang="en-US" sz="2600" b="1">
                <a:solidFill>
                  <a:srgbClr val="000000"/>
                </a:solidFill>
                <a:latin typeface="Century Gothic Paneuropean Bold"/>
                <a:ea typeface="Century Gothic Paneuropean Bold"/>
                <a:cs typeface="Century Gothic Paneuropean Bold"/>
                <a:sym typeface="Century Gothic Paneuropean Bold"/>
              </a:rPr>
              <a:t>(DEPTH-FIRST SEARCH)</a:t>
            </a:r>
          </a:p>
        </p:txBody>
      </p:sp>
      <p:sp>
        <p:nvSpPr>
          <p:cNvPr id="16" name="TextBox 16"/>
          <p:cNvSpPr txBox="1"/>
          <p:nvPr/>
        </p:nvSpPr>
        <p:spPr>
          <a:xfrm>
            <a:off x="4844248" y="4671695"/>
            <a:ext cx="3918818" cy="895985"/>
          </a:xfrm>
          <a:prstGeom prst="rect">
            <a:avLst/>
          </a:prstGeom>
        </p:spPr>
        <p:txBody>
          <a:bodyPr lIns="0" tIns="0" rIns="0" bIns="0" rtlCol="0" anchor="t">
            <a:spAutoFit/>
          </a:bodyPr>
          <a:lstStyle/>
          <a:p>
            <a:pPr algn="ctr">
              <a:lnSpc>
                <a:spcPts val="3640"/>
              </a:lnSpc>
              <a:spcBef>
                <a:spcPct val="0"/>
              </a:spcBef>
            </a:pPr>
            <a:r>
              <a:rPr lang="en-US" sz="2600" b="1">
                <a:solidFill>
                  <a:srgbClr val="000000"/>
                </a:solidFill>
                <a:latin typeface="Century Gothic Paneuropean Bold"/>
                <a:ea typeface="Century Gothic Paneuropean Bold"/>
                <a:cs typeface="Century Gothic Paneuropean Bold"/>
                <a:sym typeface="Century Gothic Paneuropean Bold"/>
              </a:rPr>
              <a:t>BFS</a:t>
            </a:r>
          </a:p>
          <a:p>
            <a:pPr algn="ctr">
              <a:lnSpc>
                <a:spcPts val="3640"/>
              </a:lnSpc>
              <a:spcBef>
                <a:spcPct val="0"/>
              </a:spcBef>
            </a:pPr>
            <a:r>
              <a:rPr lang="en-US" sz="2600" b="1">
                <a:solidFill>
                  <a:srgbClr val="000000"/>
                </a:solidFill>
                <a:latin typeface="Century Gothic Paneuropean Bold"/>
                <a:ea typeface="Century Gothic Paneuropean Bold"/>
                <a:cs typeface="Century Gothic Paneuropean Bold"/>
                <a:sym typeface="Century Gothic Paneuropean Bold"/>
              </a:rPr>
              <a:t>(BREADTH-FIRST SEARCH)</a:t>
            </a:r>
          </a:p>
        </p:txBody>
      </p:sp>
      <p:grpSp>
        <p:nvGrpSpPr>
          <p:cNvPr id="17" name="Group 17"/>
          <p:cNvGrpSpPr/>
          <p:nvPr/>
        </p:nvGrpSpPr>
        <p:grpSpPr>
          <a:xfrm>
            <a:off x="15507500" y="3135671"/>
            <a:ext cx="1306762" cy="1306762"/>
            <a:chOff x="0" y="0"/>
            <a:chExt cx="812800" cy="812800"/>
          </a:xfrm>
        </p:grpSpPr>
        <p:sp>
          <p:nvSpPr>
            <p:cNvPr id="18" name="Freeform 18"/>
            <p:cNvSpPr/>
            <p:nvPr/>
          </p:nvSpPr>
          <p:spPr>
            <a:xfrm>
              <a:off x="0" y="0"/>
              <a:ext cx="812800"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494848"/>
            </a:solidFill>
          </p:spPr>
          <p:txBody>
            <a:bodyPr/>
            <a:lstStyle/>
            <a:p>
              <a:endParaRPr lang="en-US"/>
            </a:p>
          </p:txBody>
        </p:sp>
        <p:sp>
          <p:nvSpPr>
            <p:cNvPr id="19" name="TextBox 19"/>
            <p:cNvSpPr txBox="1"/>
            <p:nvPr/>
          </p:nvSpPr>
          <p:spPr>
            <a:xfrm>
              <a:off x="0" y="-28575"/>
              <a:ext cx="812800" cy="841375"/>
            </a:xfrm>
            <a:prstGeom prst="rect">
              <a:avLst/>
            </a:prstGeom>
          </p:spPr>
          <p:txBody>
            <a:bodyPr lIns="50800" tIns="50800" rIns="50800" bIns="50800" rtlCol="0" anchor="ctr"/>
            <a:lstStyle/>
            <a:p>
              <a:pPr algn="ctr">
                <a:lnSpc>
                  <a:spcPts val="5150"/>
                </a:lnSpc>
              </a:pPr>
              <a:r>
                <a:rPr lang="en-US" sz="5000" spc="355">
                  <a:solidFill>
                    <a:srgbClr val="FDF8F8"/>
                  </a:solidFill>
                  <a:latin typeface="Cheddar"/>
                  <a:ea typeface="Cheddar"/>
                  <a:cs typeface="Cheddar"/>
                  <a:sym typeface="Cheddar"/>
                </a:rPr>
                <a:t>04</a:t>
              </a:r>
            </a:p>
          </p:txBody>
        </p:sp>
      </p:grpSp>
      <p:sp>
        <p:nvSpPr>
          <p:cNvPr id="20" name="TextBox 20"/>
          <p:cNvSpPr txBox="1"/>
          <p:nvPr/>
        </p:nvSpPr>
        <p:spPr>
          <a:xfrm>
            <a:off x="1056143" y="876300"/>
            <a:ext cx="6904321"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ALGORITHMS</a:t>
            </a:r>
          </a:p>
        </p:txBody>
      </p:sp>
      <p:sp>
        <p:nvSpPr>
          <p:cNvPr id="21" name="TextBox 21"/>
          <p:cNvSpPr txBox="1"/>
          <p:nvPr/>
        </p:nvSpPr>
        <p:spPr>
          <a:xfrm>
            <a:off x="9947992" y="4818599"/>
            <a:ext cx="3068553" cy="438784"/>
          </a:xfrm>
          <a:prstGeom prst="rect">
            <a:avLst/>
          </a:prstGeom>
        </p:spPr>
        <p:txBody>
          <a:bodyPr lIns="0" tIns="0" rIns="0" bIns="0" rtlCol="0" anchor="t">
            <a:spAutoFit/>
          </a:bodyPr>
          <a:lstStyle/>
          <a:p>
            <a:pPr algn="ctr">
              <a:lnSpc>
                <a:spcPts val="3640"/>
              </a:lnSpc>
              <a:spcBef>
                <a:spcPct val="0"/>
              </a:spcBef>
            </a:pPr>
            <a:r>
              <a:rPr lang="en-US" sz="2600" b="1">
                <a:solidFill>
                  <a:srgbClr val="000000"/>
                </a:solidFill>
                <a:latin typeface="Century Gothic Paneuropean Bold"/>
                <a:ea typeface="Century Gothic Paneuropean Bold"/>
                <a:cs typeface="Century Gothic Paneuropean Bold"/>
                <a:sym typeface="Century Gothic Paneuropean Bold"/>
              </a:rPr>
              <a:t>GREEDY SEARCH</a:t>
            </a:r>
          </a:p>
        </p:txBody>
      </p:sp>
      <p:sp>
        <p:nvSpPr>
          <p:cNvPr id="22" name="TextBox 22"/>
          <p:cNvSpPr txBox="1"/>
          <p:nvPr/>
        </p:nvSpPr>
        <p:spPr>
          <a:xfrm>
            <a:off x="14626604" y="4704716"/>
            <a:ext cx="3068553" cy="438784"/>
          </a:xfrm>
          <a:prstGeom prst="rect">
            <a:avLst/>
          </a:prstGeom>
        </p:spPr>
        <p:txBody>
          <a:bodyPr lIns="0" tIns="0" rIns="0" bIns="0" rtlCol="0" anchor="t">
            <a:spAutoFit/>
          </a:bodyPr>
          <a:lstStyle/>
          <a:p>
            <a:pPr algn="ctr">
              <a:lnSpc>
                <a:spcPts val="3640"/>
              </a:lnSpc>
              <a:spcBef>
                <a:spcPct val="0"/>
              </a:spcBef>
            </a:pPr>
            <a:r>
              <a:rPr lang="en-US" sz="2600" b="1">
                <a:solidFill>
                  <a:srgbClr val="000000"/>
                </a:solidFill>
                <a:latin typeface="Century Gothic Paneuropean Bold"/>
                <a:ea typeface="Century Gothic Paneuropean Bold"/>
                <a:cs typeface="Century Gothic Paneuropean Bold"/>
                <a:sym typeface="Century Gothic Paneuropean Bold"/>
              </a:rPr>
              <a:t>A* SEARCH:</a:t>
            </a:r>
          </a:p>
        </p:txBody>
      </p:sp>
      <p:sp>
        <p:nvSpPr>
          <p:cNvPr id="23" name="TextBox 23"/>
          <p:cNvSpPr txBox="1"/>
          <p:nvPr/>
        </p:nvSpPr>
        <p:spPr>
          <a:xfrm>
            <a:off x="5107040" y="5760668"/>
            <a:ext cx="3393233" cy="3523615"/>
          </a:xfrm>
          <a:prstGeom prst="rect">
            <a:avLst/>
          </a:prstGeom>
        </p:spPr>
        <p:txBody>
          <a:bodyPr lIns="0" tIns="0" rIns="0" bIns="0" rtlCol="0" anchor="t">
            <a:spAutoFit/>
          </a:bodyPr>
          <a:lstStyle/>
          <a:p>
            <a:pPr marL="431802" lvl="1" indent="-215901" algn="l">
              <a:lnSpc>
                <a:spcPts val="3080"/>
              </a:lnSpc>
              <a:buFont typeface="Arial"/>
              <a:buChar char="•"/>
            </a:pPr>
            <a:r>
              <a:rPr lang="en-US" sz="2000">
                <a:solidFill>
                  <a:srgbClr val="290606"/>
                </a:solidFill>
                <a:latin typeface="Telegraf"/>
                <a:ea typeface="Telegraf"/>
                <a:cs typeface="Telegraf"/>
                <a:sym typeface="Telegraf"/>
              </a:rPr>
              <a:t>Explores all board states level-by-level.</a:t>
            </a:r>
          </a:p>
          <a:p>
            <a:pPr marL="431802" lvl="1" indent="-215901" algn="l">
              <a:lnSpc>
                <a:spcPts val="3080"/>
              </a:lnSpc>
              <a:buFont typeface="Arial"/>
              <a:buChar char="•"/>
            </a:pPr>
            <a:r>
              <a:rPr lang="en-US" sz="2000">
                <a:solidFill>
                  <a:srgbClr val="290606"/>
                </a:solidFill>
                <a:latin typeface="Telegraf"/>
                <a:ea typeface="Telegraf"/>
                <a:cs typeface="Telegraf"/>
                <a:sym typeface="Telegraf"/>
              </a:rPr>
              <a:t>Guarantees shortest path but uses a lot of memory.</a:t>
            </a:r>
          </a:p>
          <a:p>
            <a:pPr marL="431802" lvl="1" indent="-215901" algn="l">
              <a:lnSpc>
                <a:spcPts val="3080"/>
              </a:lnSpc>
              <a:buFont typeface="Arial"/>
              <a:buChar char="•"/>
            </a:pPr>
            <a:r>
              <a:rPr lang="en-US" sz="2000">
                <a:solidFill>
                  <a:srgbClr val="290606"/>
                </a:solidFill>
                <a:latin typeface="Telegraf"/>
                <a:ea typeface="Telegraf"/>
                <a:cs typeface="Telegraf"/>
                <a:sym typeface="Telegraf"/>
              </a:rPr>
              <a:t>Suitable for completeness but not efficiency.</a:t>
            </a:r>
          </a:p>
          <a:p>
            <a:pPr algn="l">
              <a:lnSpc>
                <a:spcPts val="3080"/>
              </a:lnSpc>
            </a:pPr>
            <a:endParaRPr lang="en-US" sz="2000">
              <a:solidFill>
                <a:srgbClr val="290606"/>
              </a:solidFill>
              <a:latin typeface="Telegraf"/>
              <a:ea typeface="Telegraf"/>
              <a:cs typeface="Telegraf"/>
              <a:sym typeface="Telegraf"/>
            </a:endParaRPr>
          </a:p>
        </p:txBody>
      </p:sp>
      <p:sp>
        <p:nvSpPr>
          <p:cNvPr id="24" name="TextBox 24"/>
          <p:cNvSpPr txBox="1"/>
          <p:nvPr/>
        </p:nvSpPr>
        <p:spPr>
          <a:xfrm>
            <a:off x="9785652" y="5760668"/>
            <a:ext cx="3393233" cy="2742565"/>
          </a:xfrm>
          <a:prstGeom prst="rect">
            <a:avLst/>
          </a:prstGeom>
        </p:spPr>
        <p:txBody>
          <a:bodyPr lIns="0" tIns="0" rIns="0" bIns="0" rtlCol="0" anchor="t">
            <a:spAutoFit/>
          </a:bodyPr>
          <a:lstStyle/>
          <a:p>
            <a:pPr marL="431802" lvl="1" indent="-215901" algn="l">
              <a:lnSpc>
                <a:spcPts val="3080"/>
              </a:lnSpc>
              <a:buFont typeface="Arial"/>
              <a:buChar char="•"/>
            </a:pPr>
            <a:r>
              <a:rPr lang="en-US" sz="2000">
                <a:solidFill>
                  <a:srgbClr val="290606"/>
                </a:solidFill>
                <a:latin typeface="Telegraf"/>
                <a:ea typeface="Telegraf"/>
                <a:cs typeface="Telegraf"/>
                <a:sym typeface="Telegraf"/>
              </a:rPr>
              <a:t>Chooses the cell with the fewest legal options.</a:t>
            </a:r>
          </a:p>
          <a:p>
            <a:pPr marL="431802" lvl="1" indent="-215901" algn="l">
              <a:lnSpc>
                <a:spcPts val="3080"/>
              </a:lnSpc>
              <a:buFont typeface="Arial"/>
              <a:buChar char="•"/>
            </a:pPr>
            <a:r>
              <a:rPr lang="en-US" sz="2000">
                <a:solidFill>
                  <a:srgbClr val="290606"/>
                </a:solidFill>
                <a:latin typeface="Telegraf"/>
                <a:ea typeface="Telegraf"/>
                <a:cs typeface="Telegraf"/>
                <a:sym typeface="Telegraf"/>
              </a:rPr>
              <a:t>Very fast but may fail to backtrack effectively.</a:t>
            </a:r>
          </a:p>
          <a:p>
            <a:pPr marL="431802" lvl="1" indent="-215901" algn="l">
              <a:lnSpc>
                <a:spcPts val="3080"/>
              </a:lnSpc>
              <a:buFont typeface="Arial"/>
              <a:buChar char="•"/>
            </a:pPr>
            <a:r>
              <a:rPr lang="en-US" sz="2000">
                <a:solidFill>
                  <a:srgbClr val="290606"/>
                </a:solidFill>
                <a:latin typeface="Telegraf"/>
                <a:ea typeface="Telegraf"/>
                <a:cs typeface="Telegraf"/>
                <a:sym typeface="Telegraf"/>
              </a:rPr>
              <a:t>Works best on well-constrained puzzles.</a:t>
            </a:r>
          </a:p>
          <a:p>
            <a:pPr algn="l">
              <a:lnSpc>
                <a:spcPts val="3080"/>
              </a:lnSpc>
            </a:pPr>
            <a:endParaRPr lang="en-US" sz="2000">
              <a:solidFill>
                <a:srgbClr val="290606"/>
              </a:solidFill>
              <a:latin typeface="Telegraf"/>
              <a:ea typeface="Telegraf"/>
              <a:cs typeface="Telegraf"/>
              <a:sym typeface="Telegraf"/>
            </a:endParaRPr>
          </a:p>
        </p:txBody>
      </p:sp>
      <p:sp>
        <p:nvSpPr>
          <p:cNvPr id="25" name="TextBox 25"/>
          <p:cNvSpPr txBox="1"/>
          <p:nvPr/>
        </p:nvSpPr>
        <p:spPr>
          <a:xfrm>
            <a:off x="14464760" y="5472430"/>
            <a:ext cx="3393233" cy="3523615"/>
          </a:xfrm>
          <a:prstGeom prst="rect">
            <a:avLst/>
          </a:prstGeom>
        </p:spPr>
        <p:txBody>
          <a:bodyPr lIns="0" tIns="0" rIns="0" bIns="0" rtlCol="0" anchor="t">
            <a:spAutoFit/>
          </a:bodyPr>
          <a:lstStyle/>
          <a:p>
            <a:pPr marL="431802" lvl="1" indent="-215901" algn="l">
              <a:lnSpc>
                <a:spcPts val="3080"/>
              </a:lnSpc>
              <a:buFont typeface="Arial"/>
              <a:buChar char="•"/>
            </a:pPr>
            <a:r>
              <a:rPr lang="en-US" sz="2000">
                <a:solidFill>
                  <a:srgbClr val="290606"/>
                </a:solidFill>
                <a:latin typeface="Telegraf"/>
                <a:ea typeface="Telegraf"/>
                <a:cs typeface="Telegraf"/>
                <a:sym typeface="Telegraf"/>
              </a:rPr>
              <a:t>Uses a heuristic to guide the search (e.g., number of empty cells).</a:t>
            </a:r>
          </a:p>
          <a:p>
            <a:pPr marL="431802" lvl="1" indent="-215901" algn="l">
              <a:lnSpc>
                <a:spcPts val="3080"/>
              </a:lnSpc>
              <a:buFont typeface="Arial"/>
              <a:buChar char="•"/>
            </a:pPr>
            <a:r>
              <a:rPr lang="en-US" sz="2000">
                <a:solidFill>
                  <a:srgbClr val="290606"/>
                </a:solidFill>
                <a:latin typeface="Telegraf"/>
                <a:ea typeface="Telegraf"/>
                <a:cs typeface="Telegraf"/>
                <a:sym typeface="Telegraf"/>
              </a:rPr>
              <a:t>Effective for minimizing nodes explored.</a:t>
            </a:r>
          </a:p>
          <a:p>
            <a:pPr marL="431802" lvl="1" indent="-215901" algn="l">
              <a:lnSpc>
                <a:spcPts val="3080"/>
              </a:lnSpc>
              <a:buFont typeface="Arial"/>
              <a:buChar char="•"/>
            </a:pPr>
            <a:r>
              <a:rPr lang="en-US" sz="2000">
                <a:solidFill>
                  <a:srgbClr val="290606"/>
                </a:solidFill>
                <a:latin typeface="Telegraf"/>
                <a:ea typeface="Telegraf"/>
                <a:cs typeface="Telegraf"/>
                <a:sym typeface="Telegraf"/>
              </a:rPr>
              <a:t>Offers best trade-off between performance and reliability.</a:t>
            </a:r>
          </a:p>
          <a:p>
            <a:pPr algn="l">
              <a:lnSpc>
                <a:spcPts val="3080"/>
              </a:lnSpc>
            </a:pPr>
            <a:endParaRPr lang="en-US" sz="2000">
              <a:solidFill>
                <a:srgbClr val="290606"/>
              </a:solidFill>
              <a:latin typeface="Telegraf"/>
              <a:ea typeface="Telegraf"/>
              <a:cs typeface="Telegraf"/>
              <a:sym typeface="Telegra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FFF"/>
        </a:solidFill>
        <a:effectLst/>
      </p:bgPr>
    </p:bg>
    <p:spTree>
      <p:nvGrpSpPr>
        <p:cNvPr id="1" name=""/>
        <p:cNvGrpSpPr/>
        <p:nvPr/>
      </p:nvGrpSpPr>
      <p:grpSpPr>
        <a:xfrm>
          <a:off x="0" y="0"/>
          <a:ext cx="0" cy="0"/>
          <a:chOff x="0" y="0"/>
          <a:chExt cx="0" cy="0"/>
        </a:xfrm>
      </p:grpSpPr>
      <p:grpSp>
        <p:nvGrpSpPr>
          <p:cNvPr id="2" name="Group 2"/>
          <p:cNvGrpSpPr/>
          <p:nvPr/>
        </p:nvGrpSpPr>
        <p:grpSpPr>
          <a:xfrm>
            <a:off x="1331763" y="458581"/>
            <a:ext cx="3787633" cy="771806"/>
            <a:chOff x="0" y="0"/>
            <a:chExt cx="1737573" cy="354065"/>
          </a:xfrm>
        </p:grpSpPr>
        <p:sp>
          <p:nvSpPr>
            <p:cNvPr id="3" name="Freeform 3"/>
            <p:cNvSpPr/>
            <p:nvPr/>
          </p:nvSpPr>
          <p:spPr>
            <a:xfrm>
              <a:off x="0" y="0"/>
              <a:ext cx="1737573" cy="354065"/>
            </a:xfrm>
            <a:custGeom>
              <a:avLst/>
              <a:gdLst/>
              <a:ahLst/>
              <a:cxnLst/>
              <a:rect l="l" t="t" r="r" b="b"/>
              <a:pathLst>
                <a:path w="1737573" h="354065">
                  <a:moveTo>
                    <a:pt x="20440" y="0"/>
                  </a:moveTo>
                  <a:lnTo>
                    <a:pt x="1717133" y="0"/>
                  </a:lnTo>
                  <a:cubicBezTo>
                    <a:pt x="1722554" y="0"/>
                    <a:pt x="1727753" y="2153"/>
                    <a:pt x="1731587" y="5987"/>
                  </a:cubicBezTo>
                  <a:cubicBezTo>
                    <a:pt x="1735420" y="9820"/>
                    <a:pt x="1737573" y="15019"/>
                    <a:pt x="1737573" y="20440"/>
                  </a:cubicBezTo>
                  <a:lnTo>
                    <a:pt x="1737573" y="333625"/>
                  </a:lnTo>
                  <a:cubicBezTo>
                    <a:pt x="1737573" y="344914"/>
                    <a:pt x="1728422" y="354065"/>
                    <a:pt x="1717133" y="354065"/>
                  </a:cubicBezTo>
                  <a:lnTo>
                    <a:pt x="20440" y="354065"/>
                  </a:lnTo>
                  <a:cubicBezTo>
                    <a:pt x="15019" y="354065"/>
                    <a:pt x="9820" y="351912"/>
                    <a:pt x="5987" y="348079"/>
                  </a:cubicBezTo>
                  <a:cubicBezTo>
                    <a:pt x="2153" y="344245"/>
                    <a:pt x="0" y="339046"/>
                    <a:pt x="0" y="333625"/>
                  </a:cubicBezTo>
                  <a:lnTo>
                    <a:pt x="0" y="20440"/>
                  </a:lnTo>
                  <a:cubicBezTo>
                    <a:pt x="0" y="15019"/>
                    <a:pt x="2153" y="9820"/>
                    <a:pt x="5987" y="5987"/>
                  </a:cubicBezTo>
                  <a:cubicBezTo>
                    <a:pt x="9820" y="2153"/>
                    <a:pt x="15019" y="0"/>
                    <a:pt x="20440" y="0"/>
                  </a:cubicBezTo>
                  <a:close/>
                </a:path>
              </a:pathLst>
            </a:custGeom>
            <a:solidFill>
              <a:srgbClr val="494848">
                <a:alpha val="69804"/>
              </a:srgbClr>
            </a:solidFill>
            <a:ln cap="sq">
              <a:noFill/>
              <a:prstDash val="solid"/>
              <a:miter/>
            </a:ln>
          </p:spPr>
          <p:txBody>
            <a:bodyPr/>
            <a:lstStyle/>
            <a:p>
              <a:endParaRPr lang="en-US"/>
            </a:p>
          </p:txBody>
        </p:sp>
        <p:sp>
          <p:nvSpPr>
            <p:cNvPr id="4" name="TextBox 4"/>
            <p:cNvSpPr txBox="1"/>
            <p:nvPr/>
          </p:nvSpPr>
          <p:spPr>
            <a:xfrm>
              <a:off x="0" y="-38100"/>
              <a:ext cx="1737573" cy="392165"/>
            </a:xfrm>
            <a:prstGeom prst="rect">
              <a:avLst/>
            </a:prstGeom>
          </p:spPr>
          <p:txBody>
            <a:bodyPr lIns="80497" tIns="80497" rIns="80497" bIns="80497" rtlCol="0" anchor="ctr"/>
            <a:lstStyle/>
            <a:p>
              <a:pPr marL="0" lvl="0" indent="0" algn="ctr">
                <a:lnSpc>
                  <a:spcPts val="3599"/>
                </a:lnSpc>
                <a:spcBef>
                  <a:spcPct val="0"/>
                </a:spcBef>
              </a:pPr>
              <a:r>
                <a:rPr lang="en-US" sz="2999" b="1" u="none" strike="noStrike" spc="-29">
                  <a:solidFill>
                    <a:srgbClr val="FFFFFF">
                      <a:alpha val="69804"/>
                    </a:srgbClr>
                  </a:solidFill>
                  <a:latin typeface="Telegraf Bold"/>
                  <a:ea typeface="Telegraf Bold"/>
                  <a:cs typeface="Telegraf Bold"/>
                  <a:sym typeface="Telegraf Bold"/>
                </a:rPr>
                <a:t>Level : Easy 1</a:t>
              </a:r>
            </a:p>
          </p:txBody>
        </p:sp>
      </p:grpSp>
      <p:grpSp>
        <p:nvGrpSpPr>
          <p:cNvPr id="5" name="Group 5"/>
          <p:cNvGrpSpPr/>
          <p:nvPr/>
        </p:nvGrpSpPr>
        <p:grpSpPr>
          <a:xfrm>
            <a:off x="13038160" y="458581"/>
            <a:ext cx="3819446" cy="778289"/>
            <a:chOff x="0" y="0"/>
            <a:chExt cx="1737573" cy="354065"/>
          </a:xfrm>
        </p:grpSpPr>
        <p:sp>
          <p:nvSpPr>
            <p:cNvPr id="6" name="Freeform 6"/>
            <p:cNvSpPr/>
            <p:nvPr/>
          </p:nvSpPr>
          <p:spPr>
            <a:xfrm>
              <a:off x="0" y="0"/>
              <a:ext cx="1737573" cy="354065"/>
            </a:xfrm>
            <a:custGeom>
              <a:avLst/>
              <a:gdLst/>
              <a:ahLst/>
              <a:cxnLst/>
              <a:rect l="l" t="t" r="r" b="b"/>
              <a:pathLst>
                <a:path w="1737573" h="354065">
                  <a:moveTo>
                    <a:pt x="20270" y="0"/>
                  </a:moveTo>
                  <a:lnTo>
                    <a:pt x="1717304" y="0"/>
                  </a:lnTo>
                  <a:cubicBezTo>
                    <a:pt x="1722679" y="0"/>
                    <a:pt x="1727835" y="2136"/>
                    <a:pt x="1731636" y="5937"/>
                  </a:cubicBezTo>
                  <a:cubicBezTo>
                    <a:pt x="1735438" y="9738"/>
                    <a:pt x="1737573" y="14894"/>
                    <a:pt x="1737573" y="20270"/>
                  </a:cubicBezTo>
                  <a:lnTo>
                    <a:pt x="1737573" y="333796"/>
                  </a:lnTo>
                  <a:cubicBezTo>
                    <a:pt x="1737573" y="344990"/>
                    <a:pt x="1728498" y="354065"/>
                    <a:pt x="1717304" y="354065"/>
                  </a:cubicBezTo>
                  <a:lnTo>
                    <a:pt x="20270" y="354065"/>
                  </a:lnTo>
                  <a:cubicBezTo>
                    <a:pt x="14894" y="354065"/>
                    <a:pt x="9738" y="351930"/>
                    <a:pt x="5937" y="348129"/>
                  </a:cubicBezTo>
                  <a:cubicBezTo>
                    <a:pt x="2136" y="344327"/>
                    <a:pt x="0" y="339172"/>
                    <a:pt x="0" y="333796"/>
                  </a:cubicBezTo>
                  <a:lnTo>
                    <a:pt x="0" y="20270"/>
                  </a:lnTo>
                  <a:cubicBezTo>
                    <a:pt x="0" y="14894"/>
                    <a:pt x="2136" y="9738"/>
                    <a:pt x="5937" y="5937"/>
                  </a:cubicBezTo>
                  <a:cubicBezTo>
                    <a:pt x="9738" y="2136"/>
                    <a:pt x="14894" y="0"/>
                    <a:pt x="20270" y="0"/>
                  </a:cubicBezTo>
                  <a:close/>
                </a:path>
              </a:pathLst>
            </a:custGeom>
            <a:solidFill>
              <a:srgbClr val="494848">
                <a:alpha val="69804"/>
              </a:srgbClr>
            </a:solidFill>
            <a:ln cap="sq">
              <a:noFill/>
              <a:prstDash val="solid"/>
              <a:miter/>
            </a:ln>
          </p:spPr>
          <p:txBody>
            <a:bodyPr/>
            <a:lstStyle/>
            <a:p>
              <a:endParaRPr lang="en-US"/>
            </a:p>
          </p:txBody>
        </p:sp>
        <p:sp>
          <p:nvSpPr>
            <p:cNvPr id="7" name="TextBox 7"/>
            <p:cNvSpPr txBox="1"/>
            <p:nvPr/>
          </p:nvSpPr>
          <p:spPr>
            <a:xfrm>
              <a:off x="0" y="-38100"/>
              <a:ext cx="1737573" cy="392165"/>
            </a:xfrm>
            <a:prstGeom prst="rect">
              <a:avLst/>
            </a:prstGeom>
          </p:spPr>
          <p:txBody>
            <a:bodyPr lIns="80497" tIns="80497" rIns="80497" bIns="80497" rtlCol="0" anchor="ctr"/>
            <a:lstStyle/>
            <a:p>
              <a:pPr marL="0" lvl="0" indent="0" algn="ctr">
                <a:lnSpc>
                  <a:spcPts val="3599"/>
                </a:lnSpc>
                <a:spcBef>
                  <a:spcPct val="0"/>
                </a:spcBef>
              </a:pPr>
              <a:r>
                <a:rPr lang="en-US" sz="2999" b="1" u="none" strike="noStrike" spc="-29">
                  <a:solidFill>
                    <a:srgbClr val="FFFFFF">
                      <a:alpha val="69804"/>
                    </a:srgbClr>
                  </a:solidFill>
                  <a:latin typeface="Telegraf Bold"/>
                  <a:ea typeface="Telegraf Bold"/>
                  <a:cs typeface="Telegraf Bold"/>
                  <a:sym typeface="Telegraf Bold"/>
                </a:rPr>
                <a:t>Level : Medium 1</a:t>
              </a:r>
            </a:p>
          </p:txBody>
        </p:sp>
      </p:grpSp>
      <p:grpSp>
        <p:nvGrpSpPr>
          <p:cNvPr id="8" name="Group 8"/>
          <p:cNvGrpSpPr/>
          <p:nvPr/>
        </p:nvGrpSpPr>
        <p:grpSpPr>
          <a:xfrm>
            <a:off x="1331763" y="5353050"/>
            <a:ext cx="3787633" cy="771806"/>
            <a:chOff x="0" y="0"/>
            <a:chExt cx="1737573" cy="354065"/>
          </a:xfrm>
        </p:grpSpPr>
        <p:sp>
          <p:nvSpPr>
            <p:cNvPr id="9" name="Freeform 9"/>
            <p:cNvSpPr/>
            <p:nvPr/>
          </p:nvSpPr>
          <p:spPr>
            <a:xfrm>
              <a:off x="0" y="0"/>
              <a:ext cx="1737573" cy="354065"/>
            </a:xfrm>
            <a:custGeom>
              <a:avLst/>
              <a:gdLst/>
              <a:ahLst/>
              <a:cxnLst/>
              <a:rect l="l" t="t" r="r" b="b"/>
              <a:pathLst>
                <a:path w="1737573" h="354065">
                  <a:moveTo>
                    <a:pt x="20440" y="0"/>
                  </a:moveTo>
                  <a:lnTo>
                    <a:pt x="1717133" y="0"/>
                  </a:lnTo>
                  <a:cubicBezTo>
                    <a:pt x="1722554" y="0"/>
                    <a:pt x="1727753" y="2153"/>
                    <a:pt x="1731587" y="5987"/>
                  </a:cubicBezTo>
                  <a:cubicBezTo>
                    <a:pt x="1735420" y="9820"/>
                    <a:pt x="1737573" y="15019"/>
                    <a:pt x="1737573" y="20440"/>
                  </a:cubicBezTo>
                  <a:lnTo>
                    <a:pt x="1737573" y="333625"/>
                  </a:lnTo>
                  <a:cubicBezTo>
                    <a:pt x="1737573" y="344914"/>
                    <a:pt x="1728422" y="354065"/>
                    <a:pt x="1717133" y="354065"/>
                  </a:cubicBezTo>
                  <a:lnTo>
                    <a:pt x="20440" y="354065"/>
                  </a:lnTo>
                  <a:cubicBezTo>
                    <a:pt x="15019" y="354065"/>
                    <a:pt x="9820" y="351912"/>
                    <a:pt x="5987" y="348079"/>
                  </a:cubicBezTo>
                  <a:cubicBezTo>
                    <a:pt x="2153" y="344245"/>
                    <a:pt x="0" y="339046"/>
                    <a:pt x="0" y="333625"/>
                  </a:cubicBezTo>
                  <a:lnTo>
                    <a:pt x="0" y="20440"/>
                  </a:lnTo>
                  <a:cubicBezTo>
                    <a:pt x="0" y="15019"/>
                    <a:pt x="2153" y="9820"/>
                    <a:pt x="5987" y="5987"/>
                  </a:cubicBezTo>
                  <a:cubicBezTo>
                    <a:pt x="9820" y="2153"/>
                    <a:pt x="15019" y="0"/>
                    <a:pt x="20440" y="0"/>
                  </a:cubicBezTo>
                  <a:close/>
                </a:path>
              </a:pathLst>
            </a:custGeom>
            <a:solidFill>
              <a:srgbClr val="494848">
                <a:alpha val="69804"/>
              </a:srgbClr>
            </a:solidFill>
            <a:ln cap="sq">
              <a:noFill/>
              <a:prstDash val="solid"/>
              <a:miter/>
            </a:ln>
          </p:spPr>
          <p:txBody>
            <a:bodyPr/>
            <a:lstStyle/>
            <a:p>
              <a:endParaRPr lang="en-US"/>
            </a:p>
          </p:txBody>
        </p:sp>
        <p:sp>
          <p:nvSpPr>
            <p:cNvPr id="10" name="TextBox 10"/>
            <p:cNvSpPr txBox="1"/>
            <p:nvPr/>
          </p:nvSpPr>
          <p:spPr>
            <a:xfrm>
              <a:off x="0" y="-38100"/>
              <a:ext cx="1737573" cy="392165"/>
            </a:xfrm>
            <a:prstGeom prst="rect">
              <a:avLst/>
            </a:prstGeom>
          </p:spPr>
          <p:txBody>
            <a:bodyPr lIns="80497" tIns="80497" rIns="80497" bIns="80497" rtlCol="0" anchor="ctr"/>
            <a:lstStyle/>
            <a:p>
              <a:pPr marL="0" lvl="0" indent="0" algn="ctr">
                <a:lnSpc>
                  <a:spcPts val="3599"/>
                </a:lnSpc>
                <a:spcBef>
                  <a:spcPct val="0"/>
                </a:spcBef>
              </a:pPr>
              <a:r>
                <a:rPr lang="en-US" sz="2999" b="1" u="none" strike="noStrike" spc="-29">
                  <a:solidFill>
                    <a:srgbClr val="FFFFFF">
                      <a:alpha val="69804"/>
                    </a:srgbClr>
                  </a:solidFill>
                  <a:latin typeface="Telegraf Bold"/>
                  <a:ea typeface="Telegraf Bold"/>
                  <a:cs typeface="Telegraf Bold"/>
                  <a:sym typeface="Telegraf Bold"/>
                </a:rPr>
                <a:t>Level : Easy 2</a:t>
              </a:r>
            </a:p>
          </p:txBody>
        </p:sp>
      </p:grpSp>
      <p:grpSp>
        <p:nvGrpSpPr>
          <p:cNvPr id="11" name="Group 11"/>
          <p:cNvGrpSpPr/>
          <p:nvPr/>
        </p:nvGrpSpPr>
        <p:grpSpPr>
          <a:xfrm>
            <a:off x="13015731" y="5353050"/>
            <a:ext cx="3819446" cy="778289"/>
            <a:chOff x="0" y="0"/>
            <a:chExt cx="1737573" cy="354065"/>
          </a:xfrm>
        </p:grpSpPr>
        <p:sp>
          <p:nvSpPr>
            <p:cNvPr id="12" name="Freeform 12"/>
            <p:cNvSpPr/>
            <p:nvPr/>
          </p:nvSpPr>
          <p:spPr>
            <a:xfrm>
              <a:off x="0" y="0"/>
              <a:ext cx="1737573" cy="354065"/>
            </a:xfrm>
            <a:custGeom>
              <a:avLst/>
              <a:gdLst/>
              <a:ahLst/>
              <a:cxnLst/>
              <a:rect l="l" t="t" r="r" b="b"/>
              <a:pathLst>
                <a:path w="1737573" h="354065">
                  <a:moveTo>
                    <a:pt x="20270" y="0"/>
                  </a:moveTo>
                  <a:lnTo>
                    <a:pt x="1717304" y="0"/>
                  </a:lnTo>
                  <a:cubicBezTo>
                    <a:pt x="1722679" y="0"/>
                    <a:pt x="1727835" y="2136"/>
                    <a:pt x="1731636" y="5937"/>
                  </a:cubicBezTo>
                  <a:cubicBezTo>
                    <a:pt x="1735438" y="9738"/>
                    <a:pt x="1737573" y="14894"/>
                    <a:pt x="1737573" y="20270"/>
                  </a:cubicBezTo>
                  <a:lnTo>
                    <a:pt x="1737573" y="333796"/>
                  </a:lnTo>
                  <a:cubicBezTo>
                    <a:pt x="1737573" y="344990"/>
                    <a:pt x="1728498" y="354065"/>
                    <a:pt x="1717304" y="354065"/>
                  </a:cubicBezTo>
                  <a:lnTo>
                    <a:pt x="20270" y="354065"/>
                  </a:lnTo>
                  <a:cubicBezTo>
                    <a:pt x="14894" y="354065"/>
                    <a:pt x="9738" y="351930"/>
                    <a:pt x="5937" y="348129"/>
                  </a:cubicBezTo>
                  <a:cubicBezTo>
                    <a:pt x="2136" y="344327"/>
                    <a:pt x="0" y="339172"/>
                    <a:pt x="0" y="333796"/>
                  </a:cubicBezTo>
                  <a:lnTo>
                    <a:pt x="0" y="20270"/>
                  </a:lnTo>
                  <a:cubicBezTo>
                    <a:pt x="0" y="14894"/>
                    <a:pt x="2136" y="9738"/>
                    <a:pt x="5937" y="5937"/>
                  </a:cubicBezTo>
                  <a:cubicBezTo>
                    <a:pt x="9738" y="2136"/>
                    <a:pt x="14894" y="0"/>
                    <a:pt x="20270" y="0"/>
                  </a:cubicBezTo>
                  <a:close/>
                </a:path>
              </a:pathLst>
            </a:custGeom>
            <a:solidFill>
              <a:srgbClr val="494848">
                <a:alpha val="69804"/>
              </a:srgbClr>
            </a:solidFill>
            <a:ln cap="sq">
              <a:noFill/>
              <a:prstDash val="solid"/>
              <a:miter/>
            </a:ln>
          </p:spPr>
          <p:txBody>
            <a:bodyPr/>
            <a:lstStyle/>
            <a:p>
              <a:endParaRPr lang="en-US"/>
            </a:p>
          </p:txBody>
        </p:sp>
        <p:sp>
          <p:nvSpPr>
            <p:cNvPr id="13" name="TextBox 13"/>
            <p:cNvSpPr txBox="1"/>
            <p:nvPr/>
          </p:nvSpPr>
          <p:spPr>
            <a:xfrm>
              <a:off x="0" y="-38100"/>
              <a:ext cx="1737573" cy="392165"/>
            </a:xfrm>
            <a:prstGeom prst="rect">
              <a:avLst/>
            </a:prstGeom>
          </p:spPr>
          <p:txBody>
            <a:bodyPr lIns="80497" tIns="80497" rIns="80497" bIns="80497" rtlCol="0" anchor="ctr"/>
            <a:lstStyle/>
            <a:p>
              <a:pPr marL="0" lvl="0" indent="0" algn="ctr">
                <a:lnSpc>
                  <a:spcPts val="3599"/>
                </a:lnSpc>
                <a:spcBef>
                  <a:spcPct val="0"/>
                </a:spcBef>
              </a:pPr>
              <a:r>
                <a:rPr lang="en-US" sz="2999" b="1" u="none" strike="noStrike" spc="-29">
                  <a:solidFill>
                    <a:srgbClr val="FFFFFF">
                      <a:alpha val="69804"/>
                    </a:srgbClr>
                  </a:solidFill>
                  <a:latin typeface="Telegraf Bold"/>
                  <a:ea typeface="Telegraf Bold"/>
                  <a:cs typeface="Telegraf Bold"/>
                  <a:sym typeface="Telegraf Bold"/>
                </a:rPr>
                <a:t>Level : Medium 2</a:t>
              </a:r>
            </a:p>
          </p:txBody>
        </p:sp>
      </p:grpSp>
      <p:grpSp>
        <p:nvGrpSpPr>
          <p:cNvPr id="14" name="Group 14"/>
          <p:cNvGrpSpPr/>
          <p:nvPr/>
        </p:nvGrpSpPr>
        <p:grpSpPr>
          <a:xfrm>
            <a:off x="7109704" y="2827669"/>
            <a:ext cx="4068593" cy="829058"/>
            <a:chOff x="0" y="0"/>
            <a:chExt cx="1737573" cy="354065"/>
          </a:xfrm>
        </p:grpSpPr>
        <p:sp>
          <p:nvSpPr>
            <p:cNvPr id="15" name="Freeform 15"/>
            <p:cNvSpPr/>
            <p:nvPr/>
          </p:nvSpPr>
          <p:spPr>
            <a:xfrm>
              <a:off x="0" y="0"/>
              <a:ext cx="1737573" cy="354065"/>
            </a:xfrm>
            <a:custGeom>
              <a:avLst/>
              <a:gdLst/>
              <a:ahLst/>
              <a:cxnLst/>
              <a:rect l="l" t="t" r="r" b="b"/>
              <a:pathLst>
                <a:path w="1737573" h="354065">
                  <a:moveTo>
                    <a:pt x="19028" y="0"/>
                  </a:moveTo>
                  <a:lnTo>
                    <a:pt x="1718545" y="0"/>
                  </a:lnTo>
                  <a:cubicBezTo>
                    <a:pt x="1723591" y="0"/>
                    <a:pt x="1728431" y="2005"/>
                    <a:pt x="1732000" y="5573"/>
                  </a:cubicBezTo>
                  <a:cubicBezTo>
                    <a:pt x="1735568" y="9142"/>
                    <a:pt x="1737573" y="13982"/>
                    <a:pt x="1737573" y="19028"/>
                  </a:cubicBezTo>
                  <a:lnTo>
                    <a:pt x="1737573" y="335037"/>
                  </a:lnTo>
                  <a:cubicBezTo>
                    <a:pt x="1737573" y="345546"/>
                    <a:pt x="1729054" y="354065"/>
                    <a:pt x="1718545" y="354065"/>
                  </a:cubicBezTo>
                  <a:lnTo>
                    <a:pt x="19028" y="354065"/>
                  </a:lnTo>
                  <a:cubicBezTo>
                    <a:pt x="13982" y="354065"/>
                    <a:pt x="9142" y="352061"/>
                    <a:pt x="5573" y="348492"/>
                  </a:cubicBezTo>
                  <a:cubicBezTo>
                    <a:pt x="2005" y="344924"/>
                    <a:pt x="0" y="340084"/>
                    <a:pt x="0" y="335037"/>
                  </a:cubicBezTo>
                  <a:lnTo>
                    <a:pt x="0" y="19028"/>
                  </a:lnTo>
                  <a:cubicBezTo>
                    <a:pt x="0" y="13982"/>
                    <a:pt x="2005" y="9142"/>
                    <a:pt x="5573" y="5573"/>
                  </a:cubicBezTo>
                  <a:cubicBezTo>
                    <a:pt x="9142" y="2005"/>
                    <a:pt x="13982" y="0"/>
                    <a:pt x="19028" y="0"/>
                  </a:cubicBezTo>
                  <a:close/>
                </a:path>
              </a:pathLst>
            </a:custGeom>
            <a:solidFill>
              <a:srgbClr val="494848">
                <a:alpha val="69804"/>
              </a:srgbClr>
            </a:solidFill>
          </p:spPr>
          <p:txBody>
            <a:bodyPr/>
            <a:lstStyle/>
            <a:p>
              <a:endParaRPr lang="en-US"/>
            </a:p>
          </p:txBody>
        </p:sp>
        <p:sp>
          <p:nvSpPr>
            <p:cNvPr id="16" name="TextBox 16"/>
            <p:cNvSpPr txBox="1"/>
            <p:nvPr/>
          </p:nvSpPr>
          <p:spPr>
            <a:xfrm>
              <a:off x="0" y="-38100"/>
              <a:ext cx="1737573" cy="392165"/>
            </a:xfrm>
            <a:prstGeom prst="rect">
              <a:avLst/>
            </a:prstGeom>
          </p:spPr>
          <p:txBody>
            <a:bodyPr lIns="80497" tIns="80497" rIns="80497" bIns="80497" rtlCol="0" anchor="ctr"/>
            <a:lstStyle/>
            <a:p>
              <a:pPr algn="ctr">
                <a:lnSpc>
                  <a:spcPts val="3599"/>
                </a:lnSpc>
              </a:pPr>
              <a:r>
                <a:rPr lang="en-US" sz="2999" b="1" spc="-29">
                  <a:solidFill>
                    <a:srgbClr val="FFFFFF">
                      <a:alpha val="69804"/>
                    </a:srgbClr>
                  </a:solidFill>
                  <a:latin typeface="Telegraf Bold"/>
                  <a:ea typeface="Telegraf Bold"/>
                  <a:cs typeface="Telegraf Bold"/>
                  <a:sym typeface="Telegraf Bold"/>
                </a:rPr>
                <a:t>Level : Hard</a:t>
              </a:r>
            </a:p>
          </p:txBody>
        </p:sp>
      </p:grpSp>
      <p:sp>
        <p:nvSpPr>
          <p:cNvPr id="17" name="Freeform 17"/>
          <p:cNvSpPr/>
          <p:nvPr/>
        </p:nvSpPr>
        <p:spPr>
          <a:xfrm>
            <a:off x="1493688" y="1495491"/>
            <a:ext cx="3373462" cy="3514659"/>
          </a:xfrm>
          <a:custGeom>
            <a:avLst/>
            <a:gdLst/>
            <a:ahLst/>
            <a:cxnLst/>
            <a:rect l="l" t="t" r="r" b="b"/>
            <a:pathLst>
              <a:path w="3373462" h="3514659">
                <a:moveTo>
                  <a:pt x="0" y="0"/>
                </a:moveTo>
                <a:lnTo>
                  <a:pt x="3373462" y="0"/>
                </a:lnTo>
                <a:lnTo>
                  <a:pt x="3373462" y="3514659"/>
                </a:lnTo>
                <a:lnTo>
                  <a:pt x="0" y="3514659"/>
                </a:lnTo>
                <a:lnTo>
                  <a:pt x="0" y="0"/>
                </a:lnTo>
                <a:close/>
              </a:path>
            </a:pathLst>
          </a:custGeom>
          <a:blipFill>
            <a:blip r:embed="rId3"/>
            <a:stretch>
              <a:fillRect t="-10788" b="-1784"/>
            </a:stretch>
          </a:blipFill>
        </p:spPr>
        <p:txBody>
          <a:bodyPr/>
          <a:lstStyle/>
          <a:p>
            <a:endParaRPr lang="en-US"/>
          </a:p>
        </p:txBody>
      </p:sp>
      <p:sp>
        <p:nvSpPr>
          <p:cNvPr id="18" name="Freeform 18"/>
          <p:cNvSpPr/>
          <p:nvPr/>
        </p:nvSpPr>
        <p:spPr>
          <a:xfrm>
            <a:off x="1558143" y="6391556"/>
            <a:ext cx="3334873" cy="3820048"/>
          </a:xfrm>
          <a:custGeom>
            <a:avLst/>
            <a:gdLst/>
            <a:ahLst/>
            <a:cxnLst/>
            <a:rect l="l" t="t" r="r" b="b"/>
            <a:pathLst>
              <a:path w="3334873" h="3820048">
                <a:moveTo>
                  <a:pt x="0" y="0"/>
                </a:moveTo>
                <a:lnTo>
                  <a:pt x="3334873" y="0"/>
                </a:lnTo>
                <a:lnTo>
                  <a:pt x="3334873" y="3820048"/>
                </a:lnTo>
                <a:lnTo>
                  <a:pt x="0" y="3820048"/>
                </a:lnTo>
                <a:lnTo>
                  <a:pt x="0" y="0"/>
                </a:lnTo>
                <a:close/>
              </a:path>
            </a:pathLst>
          </a:custGeom>
          <a:blipFill>
            <a:blip r:embed="rId4"/>
            <a:stretch>
              <a:fillRect b="-1731"/>
            </a:stretch>
          </a:blipFill>
        </p:spPr>
        <p:txBody>
          <a:bodyPr/>
          <a:lstStyle/>
          <a:p>
            <a:endParaRPr lang="en-US"/>
          </a:p>
        </p:txBody>
      </p:sp>
      <p:sp>
        <p:nvSpPr>
          <p:cNvPr id="19" name="Freeform 19"/>
          <p:cNvSpPr/>
          <p:nvPr/>
        </p:nvSpPr>
        <p:spPr>
          <a:xfrm>
            <a:off x="7571577" y="3973181"/>
            <a:ext cx="3289321" cy="3905250"/>
          </a:xfrm>
          <a:custGeom>
            <a:avLst/>
            <a:gdLst/>
            <a:ahLst/>
            <a:cxnLst/>
            <a:rect l="l" t="t" r="r" b="b"/>
            <a:pathLst>
              <a:path w="3289321" h="3905250">
                <a:moveTo>
                  <a:pt x="0" y="0"/>
                </a:moveTo>
                <a:lnTo>
                  <a:pt x="3289321" y="0"/>
                </a:lnTo>
                <a:lnTo>
                  <a:pt x="3289321" y="3905250"/>
                </a:lnTo>
                <a:lnTo>
                  <a:pt x="0" y="3905250"/>
                </a:lnTo>
                <a:lnTo>
                  <a:pt x="0" y="0"/>
                </a:lnTo>
                <a:close/>
              </a:path>
            </a:pathLst>
          </a:custGeom>
          <a:blipFill>
            <a:blip r:embed="rId5"/>
            <a:stretch>
              <a:fillRect/>
            </a:stretch>
          </a:blipFill>
        </p:spPr>
        <p:txBody>
          <a:bodyPr/>
          <a:lstStyle/>
          <a:p>
            <a:endParaRPr lang="en-US"/>
          </a:p>
        </p:txBody>
      </p:sp>
      <p:sp>
        <p:nvSpPr>
          <p:cNvPr id="20" name="Freeform 20"/>
          <p:cNvSpPr/>
          <p:nvPr/>
        </p:nvSpPr>
        <p:spPr>
          <a:xfrm>
            <a:off x="13340938" y="1495491"/>
            <a:ext cx="3039307" cy="3648009"/>
          </a:xfrm>
          <a:custGeom>
            <a:avLst/>
            <a:gdLst/>
            <a:ahLst/>
            <a:cxnLst/>
            <a:rect l="l" t="t" r="r" b="b"/>
            <a:pathLst>
              <a:path w="3039307" h="3648009">
                <a:moveTo>
                  <a:pt x="0" y="0"/>
                </a:moveTo>
                <a:lnTo>
                  <a:pt x="3039307" y="0"/>
                </a:lnTo>
                <a:lnTo>
                  <a:pt x="3039307" y="3648009"/>
                </a:lnTo>
                <a:lnTo>
                  <a:pt x="0" y="3648009"/>
                </a:lnTo>
                <a:lnTo>
                  <a:pt x="0" y="0"/>
                </a:lnTo>
                <a:close/>
              </a:path>
            </a:pathLst>
          </a:custGeom>
          <a:blipFill>
            <a:blip r:embed="rId6"/>
            <a:stretch>
              <a:fillRect b="-1119"/>
            </a:stretch>
          </a:blipFill>
        </p:spPr>
        <p:txBody>
          <a:bodyPr/>
          <a:lstStyle/>
          <a:p>
            <a:endParaRPr lang="en-US"/>
          </a:p>
        </p:txBody>
      </p:sp>
      <p:sp>
        <p:nvSpPr>
          <p:cNvPr id="21" name="Freeform 21"/>
          <p:cNvSpPr/>
          <p:nvPr/>
        </p:nvSpPr>
        <p:spPr>
          <a:xfrm>
            <a:off x="13301476" y="6351503"/>
            <a:ext cx="3247955" cy="3900155"/>
          </a:xfrm>
          <a:custGeom>
            <a:avLst/>
            <a:gdLst/>
            <a:ahLst/>
            <a:cxnLst/>
            <a:rect l="l" t="t" r="r" b="b"/>
            <a:pathLst>
              <a:path w="3247955" h="3900155">
                <a:moveTo>
                  <a:pt x="0" y="0"/>
                </a:moveTo>
                <a:lnTo>
                  <a:pt x="3247955" y="0"/>
                </a:lnTo>
                <a:lnTo>
                  <a:pt x="3247955" y="3900155"/>
                </a:lnTo>
                <a:lnTo>
                  <a:pt x="0" y="3900155"/>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3476" y="1372146"/>
            <a:ext cx="14941047"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RESULTS AND CONCLUSION:</a:t>
            </a:r>
          </a:p>
        </p:txBody>
      </p:sp>
      <p:sp>
        <p:nvSpPr>
          <p:cNvPr id="3" name="TextBox 3"/>
          <p:cNvSpPr txBox="1"/>
          <p:nvPr/>
        </p:nvSpPr>
        <p:spPr>
          <a:xfrm>
            <a:off x="1937638" y="2993448"/>
            <a:ext cx="12823110" cy="6355962"/>
          </a:xfrm>
          <a:prstGeom prst="rect">
            <a:avLst/>
          </a:prstGeom>
        </p:spPr>
        <p:txBody>
          <a:bodyPr lIns="0" tIns="0" rIns="0" bIns="0" rtlCol="0" anchor="t">
            <a:spAutoFit/>
          </a:bodyPr>
          <a:lstStyle/>
          <a:p>
            <a:pPr marL="785932" lvl="1" indent="-392966" algn="just">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All solvers successfully solved the puzzles.</a:t>
            </a:r>
          </a:p>
          <a:p>
            <a:pPr marL="785932" lvl="1" indent="-392966" algn="just">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Greedy and A* were significantly faster and more efficient than BFS.</a:t>
            </a:r>
          </a:p>
          <a:p>
            <a:pPr marL="785932" lvl="1" indent="-392966" algn="just">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DFS performed well on simpler puzzles but had scaling issues on harder ones.</a:t>
            </a:r>
          </a:p>
          <a:p>
            <a:pPr marL="785932" lvl="1" indent="-392966" algn="just">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BFS is accurate but not scalable due to memory usage.</a:t>
            </a:r>
          </a:p>
          <a:p>
            <a:pPr marL="785932" lvl="1" indent="-392966" algn="just">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A* provided the best balance between accuracy and performance.</a:t>
            </a:r>
          </a:p>
          <a:p>
            <a:pPr algn="just">
              <a:lnSpc>
                <a:spcPts val="5096"/>
              </a:lnSpc>
            </a:pPr>
            <a:endParaRPr lang="en-US" sz="3640">
              <a:solidFill>
                <a:srgbClr val="000000"/>
              </a:solidFill>
              <a:latin typeface="Century Gothic Paneuropean"/>
              <a:ea typeface="Century Gothic Paneuropean"/>
              <a:cs typeface="Century Gothic Paneuropean"/>
              <a:sym typeface="Century Gothic Paneuropean"/>
            </a:endParaRPr>
          </a:p>
        </p:txBody>
      </p:sp>
      <p:grpSp>
        <p:nvGrpSpPr>
          <p:cNvPr id="4" name="Group 4"/>
          <p:cNvGrpSpPr/>
          <p:nvPr/>
        </p:nvGrpSpPr>
        <p:grpSpPr>
          <a:xfrm>
            <a:off x="16718943" y="-989670"/>
            <a:ext cx="1080715" cy="2956684"/>
            <a:chOff x="0" y="0"/>
            <a:chExt cx="284633" cy="778715"/>
          </a:xfrm>
        </p:grpSpPr>
        <p:sp>
          <p:nvSpPr>
            <p:cNvPr id="5" name="Freeform 5"/>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6" name="TextBox 6"/>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29352" y="9803843"/>
            <a:ext cx="19346704" cy="821917"/>
            <a:chOff x="0" y="0"/>
            <a:chExt cx="5095428" cy="216472"/>
          </a:xfrm>
        </p:grpSpPr>
        <p:sp>
          <p:nvSpPr>
            <p:cNvPr id="8" name="Freeform 8"/>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txBody>
            <a:bodyPr/>
            <a:lstStyle/>
            <a:p>
              <a:endParaRPr lang="en-US"/>
            </a:p>
          </p:txBody>
        </p:sp>
        <p:sp>
          <p:nvSpPr>
            <p:cNvPr id="9" name="TextBox 9"/>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txBody>
            <a:bodyPr/>
            <a:lstStyle/>
            <a:p>
              <a:endParaRPr lang="en-US"/>
            </a:p>
          </p:txBody>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0789230" y="2702031"/>
            <a:ext cx="2867048" cy="3722086"/>
          </a:xfrm>
          <a:custGeom>
            <a:avLst/>
            <a:gdLst/>
            <a:ahLst/>
            <a:cxnLst/>
            <a:rect l="l" t="t" r="r" b="b"/>
            <a:pathLst>
              <a:path w="2867048" h="3722086">
                <a:moveTo>
                  <a:pt x="0" y="0"/>
                </a:moveTo>
                <a:lnTo>
                  <a:pt x="2867049" y="0"/>
                </a:lnTo>
                <a:lnTo>
                  <a:pt x="2867049" y="3722086"/>
                </a:lnTo>
                <a:lnTo>
                  <a:pt x="0" y="3722086"/>
                </a:lnTo>
                <a:lnTo>
                  <a:pt x="0" y="0"/>
                </a:lnTo>
                <a:close/>
              </a:path>
            </a:pathLst>
          </a:custGeom>
          <a:blipFill>
            <a:blip r:embed="rId5"/>
            <a:stretch>
              <a:fillRect l="-464" r="-464"/>
            </a:stretch>
          </a:blipFill>
          <a:ln cap="sq">
            <a:noFill/>
            <a:prstDash val="solid"/>
            <a:miter/>
          </a:ln>
        </p:spPr>
        <p:txBody>
          <a:bodyPr/>
          <a:lstStyle/>
          <a:p>
            <a:endParaRPr lang="en-US"/>
          </a:p>
        </p:txBody>
      </p:sp>
      <p:sp>
        <p:nvSpPr>
          <p:cNvPr id="14" name="Freeform 14"/>
          <p:cNvSpPr/>
          <p:nvPr/>
        </p:nvSpPr>
        <p:spPr>
          <a:xfrm>
            <a:off x="9868092" y="8700642"/>
            <a:ext cx="3788187" cy="556457"/>
          </a:xfrm>
          <a:custGeom>
            <a:avLst/>
            <a:gdLst/>
            <a:ahLst/>
            <a:cxnLst/>
            <a:rect l="l" t="t" r="r" b="b"/>
            <a:pathLst>
              <a:path w="3788187" h="556457">
                <a:moveTo>
                  <a:pt x="0" y="0"/>
                </a:moveTo>
                <a:lnTo>
                  <a:pt x="3788187" y="0"/>
                </a:lnTo>
                <a:lnTo>
                  <a:pt x="3788187" y="556456"/>
                </a:lnTo>
                <a:lnTo>
                  <a:pt x="0" y="556456"/>
                </a:lnTo>
                <a:lnTo>
                  <a:pt x="0" y="0"/>
                </a:lnTo>
                <a:close/>
              </a:path>
            </a:pathLst>
          </a:custGeom>
          <a:blipFill>
            <a:blip r:embed="rId6"/>
            <a:stretch>
              <a:fillRect/>
            </a:stretch>
          </a:blipFill>
        </p:spPr>
        <p:txBody>
          <a:bodyPr/>
          <a:lstStyle/>
          <a:p>
            <a:endParaRPr lang="en-US"/>
          </a:p>
        </p:txBody>
      </p:sp>
      <p:sp>
        <p:nvSpPr>
          <p:cNvPr id="15" name="Freeform 15"/>
          <p:cNvSpPr/>
          <p:nvPr/>
        </p:nvSpPr>
        <p:spPr>
          <a:xfrm>
            <a:off x="3705476" y="2702031"/>
            <a:ext cx="3039307" cy="3648009"/>
          </a:xfrm>
          <a:custGeom>
            <a:avLst/>
            <a:gdLst/>
            <a:ahLst/>
            <a:cxnLst/>
            <a:rect l="l" t="t" r="r" b="b"/>
            <a:pathLst>
              <a:path w="3039307" h="3648009">
                <a:moveTo>
                  <a:pt x="0" y="0"/>
                </a:moveTo>
                <a:lnTo>
                  <a:pt x="3039307" y="0"/>
                </a:lnTo>
                <a:lnTo>
                  <a:pt x="3039307" y="3648010"/>
                </a:lnTo>
                <a:lnTo>
                  <a:pt x="0" y="3648010"/>
                </a:lnTo>
                <a:lnTo>
                  <a:pt x="0" y="0"/>
                </a:lnTo>
                <a:close/>
              </a:path>
            </a:pathLst>
          </a:custGeom>
          <a:blipFill>
            <a:blip r:embed="rId7"/>
            <a:stretch>
              <a:fillRect b="-1119"/>
            </a:stretch>
          </a:blipFill>
        </p:spPr>
        <p:txBody>
          <a:bodyPr/>
          <a:lstStyle/>
          <a:p>
            <a:endParaRPr lang="en-US"/>
          </a:p>
        </p:txBody>
      </p:sp>
      <p:sp>
        <p:nvSpPr>
          <p:cNvPr id="16" name="Freeform 16"/>
          <p:cNvSpPr/>
          <p:nvPr/>
        </p:nvSpPr>
        <p:spPr>
          <a:xfrm>
            <a:off x="3705476" y="7332943"/>
            <a:ext cx="3788187" cy="550609"/>
          </a:xfrm>
          <a:custGeom>
            <a:avLst/>
            <a:gdLst/>
            <a:ahLst/>
            <a:cxnLst/>
            <a:rect l="l" t="t" r="r" b="b"/>
            <a:pathLst>
              <a:path w="3788187" h="550609">
                <a:moveTo>
                  <a:pt x="0" y="0"/>
                </a:moveTo>
                <a:lnTo>
                  <a:pt x="3788187" y="0"/>
                </a:lnTo>
                <a:lnTo>
                  <a:pt x="3788187" y="550608"/>
                </a:lnTo>
                <a:lnTo>
                  <a:pt x="0" y="550608"/>
                </a:lnTo>
                <a:lnTo>
                  <a:pt x="0" y="0"/>
                </a:lnTo>
                <a:close/>
              </a:path>
            </a:pathLst>
          </a:custGeom>
          <a:blipFill>
            <a:blip r:embed="rId8"/>
            <a:stretch>
              <a:fillRect/>
            </a:stretch>
          </a:blipFill>
        </p:spPr>
        <p:txBody>
          <a:bodyPr/>
          <a:lstStyle/>
          <a:p>
            <a:endParaRPr lang="en-US"/>
          </a:p>
        </p:txBody>
      </p:sp>
      <p:sp>
        <p:nvSpPr>
          <p:cNvPr id="17" name="Freeform 17"/>
          <p:cNvSpPr/>
          <p:nvPr/>
        </p:nvSpPr>
        <p:spPr>
          <a:xfrm>
            <a:off x="3705476" y="8711437"/>
            <a:ext cx="3788187" cy="560821"/>
          </a:xfrm>
          <a:custGeom>
            <a:avLst/>
            <a:gdLst/>
            <a:ahLst/>
            <a:cxnLst/>
            <a:rect l="l" t="t" r="r" b="b"/>
            <a:pathLst>
              <a:path w="3788187" h="560821">
                <a:moveTo>
                  <a:pt x="0" y="0"/>
                </a:moveTo>
                <a:lnTo>
                  <a:pt x="3788187" y="0"/>
                </a:lnTo>
                <a:lnTo>
                  <a:pt x="3788187" y="560821"/>
                </a:lnTo>
                <a:lnTo>
                  <a:pt x="0" y="560821"/>
                </a:lnTo>
                <a:lnTo>
                  <a:pt x="0" y="0"/>
                </a:lnTo>
                <a:close/>
              </a:path>
            </a:pathLst>
          </a:custGeom>
          <a:blipFill>
            <a:blip r:embed="rId9"/>
            <a:stretch>
              <a:fillRect/>
            </a:stretch>
          </a:blipFill>
        </p:spPr>
        <p:txBody>
          <a:bodyPr/>
          <a:lstStyle/>
          <a:p>
            <a:endParaRPr lang="en-US"/>
          </a:p>
        </p:txBody>
      </p:sp>
      <p:sp>
        <p:nvSpPr>
          <p:cNvPr id="18" name="Freeform 18"/>
          <p:cNvSpPr/>
          <p:nvPr/>
        </p:nvSpPr>
        <p:spPr>
          <a:xfrm>
            <a:off x="9738652" y="7332943"/>
            <a:ext cx="3788187" cy="591220"/>
          </a:xfrm>
          <a:custGeom>
            <a:avLst/>
            <a:gdLst/>
            <a:ahLst/>
            <a:cxnLst/>
            <a:rect l="l" t="t" r="r" b="b"/>
            <a:pathLst>
              <a:path w="3788187" h="591220">
                <a:moveTo>
                  <a:pt x="0" y="0"/>
                </a:moveTo>
                <a:lnTo>
                  <a:pt x="3788187" y="0"/>
                </a:lnTo>
                <a:lnTo>
                  <a:pt x="3788187" y="591219"/>
                </a:lnTo>
                <a:lnTo>
                  <a:pt x="0" y="591219"/>
                </a:lnTo>
                <a:lnTo>
                  <a:pt x="0" y="0"/>
                </a:lnTo>
                <a:close/>
              </a:path>
            </a:pathLst>
          </a:custGeom>
          <a:blipFill>
            <a:blip r:embed="rId10"/>
            <a:stretch>
              <a:fillRect/>
            </a:stretch>
          </a:blipFill>
        </p:spPr>
        <p:txBody>
          <a:bodyPr/>
          <a:lstStyle/>
          <a:p>
            <a:endParaRPr lang="en-US"/>
          </a:p>
        </p:txBody>
      </p:sp>
      <p:sp>
        <p:nvSpPr>
          <p:cNvPr id="19" name="TextBox 19"/>
          <p:cNvSpPr txBox="1"/>
          <p:nvPr/>
        </p:nvSpPr>
        <p:spPr>
          <a:xfrm>
            <a:off x="2090762" y="1143273"/>
            <a:ext cx="12528047"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COMPARATIVE ANALYSIS</a:t>
            </a:r>
          </a:p>
        </p:txBody>
      </p:sp>
      <p:sp>
        <p:nvSpPr>
          <p:cNvPr id="20" name="AutoShape 20"/>
          <p:cNvSpPr/>
          <p:nvPr/>
        </p:nvSpPr>
        <p:spPr>
          <a:xfrm>
            <a:off x="7298887" y="4545086"/>
            <a:ext cx="2936240"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21" name="TextBox 21"/>
          <p:cNvSpPr txBox="1"/>
          <p:nvPr/>
        </p:nvSpPr>
        <p:spPr>
          <a:xfrm>
            <a:off x="3795398" y="6834001"/>
            <a:ext cx="65410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a:ea typeface="Open Sans"/>
                <a:cs typeface="Open Sans"/>
                <a:sym typeface="Open Sans"/>
              </a:rPr>
              <a:t>DFS:</a:t>
            </a:r>
          </a:p>
        </p:txBody>
      </p:sp>
      <p:sp>
        <p:nvSpPr>
          <p:cNvPr id="22" name="TextBox 22"/>
          <p:cNvSpPr txBox="1"/>
          <p:nvPr/>
        </p:nvSpPr>
        <p:spPr>
          <a:xfrm>
            <a:off x="3808271" y="8212962"/>
            <a:ext cx="628352"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a:ea typeface="Open Sans"/>
                <a:cs typeface="Open Sans"/>
                <a:sym typeface="Open Sans"/>
              </a:rPr>
              <a:t>BFS:</a:t>
            </a:r>
          </a:p>
        </p:txBody>
      </p:sp>
      <p:sp>
        <p:nvSpPr>
          <p:cNvPr id="23" name="TextBox 23"/>
          <p:cNvSpPr txBox="1"/>
          <p:nvPr/>
        </p:nvSpPr>
        <p:spPr>
          <a:xfrm>
            <a:off x="9868092" y="6824476"/>
            <a:ext cx="233288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Open Sans"/>
                <a:ea typeface="Open Sans"/>
                <a:cs typeface="Open Sans"/>
                <a:sym typeface="Open Sans"/>
              </a:rPr>
              <a:t>Greedy Search:</a:t>
            </a:r>
          </a:p>
        </p:txBody>
      </p:sp>
      <p:sp>
        <p:nvSpPr>
          <p:cNvPr id="24" name="TextBox 24"/>
          <p:cNvSpPr txBox="1"/>
          <p:nvPr/>
        </p:nvSpPr>
        <p:spPr>
          <a:xfrm>
            <a:off x="9943611" y="8195182"/>
            <a:ext cx="479078"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Open Sans"/>
                <a:ea typeface="Open Sans"/>
                <a:cs typeface="Open Sans"/>
                <a:sym typeface="Open Sans"/>
              </a:rPr>
              <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424</Words>
  <Application>Microsoft Macintosh PowerPoint</Application>
  <PresentationFormat>Custom</PresentationFormat>
  <Paragraphs>81</Paragraphs>
  <Slides>11</Slides>
  <Notes>10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Century Gothic Paneuropean</vt:lpstr>
      <vt:lpstr>Arial</vt:lpstr>
      <vt:lpstr>Century Gothic Paneuropean Bold</vt:lpstr>
      <vt:lpstr>Telegraf</vt:lpstr>
      <vt:lpstr>Calibri</vt:lpstr>
      <vt:lpstr>Open Sans</vt:lpstr>
      <vt:lpstr>Cheddar</vt:lpstr>
      <vt:lpstr>Telegraf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 AI-based Sudoku Solver</dc:title>
  <cp:lastModifiedBy>Prajapati, Ayush B</cp:lastModifiedBy>
  <cp:revision>2</cp:revision>
  <dcterms:created xsi:type="dcterms:W3CDTF">2006-08-16T00:00:00Z</dcterms:created>
  <dcterms:modified xsi:type="dcterms:W3CDTF">2025-05-11T00:42:12Z</dcterms:modified>
  <dc:identifier>DAGjtHntMwM</dc:identifier>
</cp:coreProperties>
</file>